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FD0CBB-427A-42C6-8D16-F3894AA66879}"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E353-20BF-45D7-8448-E5824C7C388F}"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D0CBB-427A-42C6-8D16-F3894AA66879}"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E353-20BF-45D7-8448-E5824C7C38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D0CBB-427A-42C6-8D16-F3894AA66879}"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E353-20BF-45D7-8448-E5824C7C38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D0CBB-427A-42C6-8D16-F3894AA66879}"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E353-20BF-45D7-8448-E5824C7C38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D0CBB-427A-42C6-8D16-F3894AA66879}"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6DE353-20BF-45D7-8448-E5824C7C388F}"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D0CBB-427A-42C6-8D16-F3894AA66879}"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DE353-20BF-45D7-8448-E5824C7C38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D0CBB-427A-42C6-8D16-F3894AA66879}"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6DE353-20BF-45D7-8448-E5824C7C388F}"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FD0CBB-427A-42C6-8D16-F3894AA66879}"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6DE353-20BF-45D7-8448-E5824C7C38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D0CBB-427A-42C6-8D16-F3894AA66879}"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6DE353-20BF-45D7-8448-E5824C7C38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D0CBB-427A-42C6-8D16-F3894AA66879}"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DE353-20BF-45D7-8448-E5824C7C388F}"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D0CBB-427A-42C6-8D16-F3894AA66879}"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6DE353-20BF-45D7-8448-E5824C7C38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7FD0CBB-427A-42C6-8D16-F3894AA66879}" type="datetimeFigureOut">
              <a:rPr lang="en-US" smtClean="0"/>
              <a:t>3/31/2014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C6DE353-20BF-45D7-8448-E5824C7C388F}"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0"/>
            <a:ext cx="6781800" cy="1585306"/>
          </a:xfrm>
        </p:spPr>
        <p:txBody>
          <a:bodyPr/>
          <a:lstStyle/>
          <a:p>
            <a:r>
              <a:rPr lang="en-US" sz="4800" dirty="0" smtClean="0"/>
              <a:t>VULKANI I ZEMLJOTRESI</a:t>
            </a:r>
            <a:endParaRPr lang="en-US" sz="4800" dirty="0"/>
          </a:p>
        </p:txBody>
      </p:sp>
    </p:spTree>
    <p:extLst>
      <p:ext uri="{BB962C8B-B14F-4D97-AF65-F5344CB8AC3E}">
        <p14:creationId xmlns:p14="http://schemas.microsoft.com/office/powerpoint/2010/main" val="35028014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sr-Latn-CS" dirty="0"/>
              <a:t>Nekada je i u našoj zemlji bilo mnogih vulkana, a naročito na Kosmetu i u istočnoj Srbiji. Tragovi nekada veoma žive vulkanske aktivnosti su očuvane vulkanske kupe i veliki prostori pokriveni magmatskim stenama, i bogati rudama metala.</a:t>
            </a:r>
          </a:p>
          <a:p>
            <a:r>
              <a:rPr lang="sr-Latn-CS" dirty="0"/>
              <a:t>Interesantno je pomenuti i postojanje vulkana na Marsu. Oni uglavnom pripadaju „havajskom“ tipu, a osnovna razlika je u veličini. Naime, vulkani na Marsu su 10-100 veći nego vulkani na Zemlji. Jedan od osnovnih razloga za to je slabija gravitacija na Marsu. Važna je i  činjenica da se zbog tektonskih pokreta položaj vulkanske aktivnosti na Zemlji menja a na Marsu se regija vulkanske aktivnosti ne menja više stotina miliona godina.</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436" y="4114800"/>
            <a:ext cx="3910677" cy="2552700"/>
          </a:xfrm>
          <a:prstGeom prst="rect">
            <a:avLst/>
          </a:prstGeom>
        </p:spPr>
      </p:pic>
      <p:sp>
        <p:nvSpPr>
          <p:cNvPr id="5" name="TextBox 4"/>
          <p:cNvSpPr txBox="1"/>
          <p:nvPr/>
        </p:nvSpPr>
        <p:spPr>
          <a:xfrm>
            <a:off x="2286000" y="4909250"/>
            <a:ext cx="3200400" cy="369332"/>
          </a:xfrm>
          <a:prstGeom prst="rect">
            <a:avLst/>
          </a:prstGeom>
          <a:noFill/>
        </p:spPr>
        <p:txBody>
          <a:bodyPr wrap="square" rtlCol="0">
            <a:spAutoFit/>
          </a:bodyPr>
          <a:lstStyle/>
          <a:p>
            <a:r>
              <a:rPr lang="en-US" dirty="0" err="1" smtClean="0"/>
              <a:t>Vulkan</a:t>
            </a:r>
            <a:r>
              <a:rPr lang="en-US" dirty="0" smtClean="0"/>
              <a:t> </a:t>
            </a:r>
            <a:r>
              <a:rPr lang="en-US" dirty="0" err="1" smtClean="0"/>
              <a:t>na</a:t>
            </a:r>
            <a:r>
              <a:rPr lang="en-US" dirty="0" smtClean="0"/>
              <a:t> </a:t>
            </a:r>
            <a:r>
              <a:rPr lang="en-US" dirty="0" err="1" smtClean="0"/>
              <a:t>mesecu</a:t>
            </a:r>
            <a:r>
              <a:rPr lang="en-US" dirty="0" smtClean="0"/>
              <a:t> </a:t>
            </a:r>
            <a:endParaRPr lang="en-US" dirty="0"/>
          </a:p>
        </p:txBody>
      </p:sp>
    </p:spTree>
    <p:extLst>
      <p:ext uri="{BB962C8B-B14F-4D97-AF65-F5344CB8AC3E}">
        <p14:creationId xmlns:p14="http://schemas.microsoft.com/office/powerpoint/2010/main" val="117962195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vi-VN" b="1" dirty="0"/>
              <a:t>Vulkanska erupcija</a:t>
            </a:r>
            <a:r>
              <a:rPr lang="vi-VN" dirty="0"/>
              <a:t> je naziv za izbacivanje </a:t>
            </a:r>
            <a:r>
              <a:rPr lang="vi-VN" dirty="0" smtClean="0"/>
              <a:t>lave </a:t>
            </a:r>
            <a:r>
              <a:rPr lang="vi-VN" dirty="0"/>
              <a:t>i raznih gasova iz vulkana. Postoji nekoliko tipova vulkanske erupcije koje su klasificirali vulkanolozi. Oni se često nazivaju po poznatim vulkanima koji su erumpirali, odnosno događajima koji su dali primjer za klasifikaciju. Neki od vulkana za vrijeme svoje aktivnosti pokazuju samo jedan karakteristični tip erupcije, dok drugi mogu u jednom eruptivnom događaju pokazati karakteristike više njih.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3917156"/>
            <a:ext cx="2971800" cy="22374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149598"/>
            <a:ext cx="2674605" cy="2005013"/>
          </a:xfrm>
          <a:prstGeom prst="rect">
            <a:avLst/>
          </a:prstGeom>
        </p:spPr>
      </p:pic>
    </p:spTree>
    <p:extLst>
      <p:ext uri="{BB962C8B-B14F-4D97-AF65-F5344CB8AC3E}">
        <p14:creationId xmlns:p14="http://schemas.microsoft.com/office/powerpoint/2010/main" val="136323574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491" y="-381000"/>
            <a:ext cx="6781800" cy="1600200"/>
          </a:xfrm>
        </p:spPr>
        <p:txBody>
          <a:bodyPr>
            <a:normAutofit/>
          </a:bodyPr>
          <a:lstStyle/>
          <a:p>
            <a:r>
              <a:rPr lang="en-US" dirty="0" smtClean="0"/>
              <a:t>ZEMLJOTRESI </a:t>
            </a:r>
            <a:endParaRPr lang="en-US" dirty="0"/>
          </a:p>
        </p:txBody>
      </p:sp>
      <p:sp>
        <p:nvSpPr>
          <p:cNvPr id="3" name="Content Placeholder 2"/>
          <p:cNvSpPr>
            <a:spLocks noGrp="1"/>
          </p:cNvSpPr>
          <p:nvPr>
            <p:ph idx="1"/>
          </p:nvPr>
        </p:nvSpPr>
        <p:spPr>
          <a:xfrm>
            <a:off x="533400" y="1066800"/>
            <a:ext cx="8153400" cy="5562600"/>
          </a:xfrm>
        </p:spPr>
        <p:txBody>
          <a:bodyPr>
            <a:normAutofit fontScale="77500" lnSpcReduction="20000"/>
          </a:bodyPr>
          <a:lstStyle/>
          <a:p>
            <a:r>
              <a:rPr lang="en-US" b="1" dirty="0"/>
              <a:t>Z</a:t>
            </a:r>
            <a:r>
              <a:rPr lang="vi-VN" b="1" dirty="0" smtClean="0"/>
              <a:t>emljotres</a:t>
            </a:r>
            <a:r>
              <a:rPr lang="vi-VN" dirty="0"/>
              <a:t> </a:t>
            </a:r>
            <a:r>
              <a:rPr lang="vi-VN" dirty="0" smtClean="0"/>
              <a:t>nastaje </a:t>
            </a:r>
            <a:r>
              <a:rPr lang="vi-VN" dirty="0"/>
              <a:t>usled pomeranja tektonskih ploča, kretanja Zemljine kore ili pojave udara, a posledica je </a:t>
            </a:r>
            <a:r>
              <a:rPr lang="vi-VN" dirty="0" smtClean="0"/>
              <a:t>podrhtavanje</a:t>
            </a:r>
            <a:r>
              <a:rPr lang="en-US" dirty="0" smtClean="0"/>
              <a:t> </a:t>
            </a:r>
            <a:r>
              <a:rPr lang="vi-VN" dirty="0" smtClean="0"/>
              <a:t>Zemljine</a:t>
            </a:r>
            <a:r>
              <a:rPr lang="en-US" dirty="0"/>
              <a:t> </a:t>
            </a:r>
            <a:r>
              <a:rPr lang="vi-VN" dirty="0" smtClean="0"/>
              <a:t>kore </a:t>
            </a:r>
            <a:r>
              <a:rPr lang="vi-VN" dirty="0"/>
              <a:t>zbog oslobađanja velike energije</a:t>
            </a:r>
            <a:r>
              <a:rPr lang="vi-VN" dirty="0" smtClean="0"/>
              <a:t>.</a:t>
            </a:r>
            <a:r>
              <a:rPr lang="vi-VN" dirty="0"/>
              <a:t> Nasuprot rasprostranjenom uverenju da su to retke pojave, oni se dešavaju vrlo često, ali njihov najveći broj je slabog intenziteta i javlja se na relativno malim poršinama kopnenih prostora ili okeanskog dna.</a:t>
            </a:r>
          </a:p>
          <a:p>
            <a:r>
              <a:rPr lang="vi-VN" dirty="0"/>
              <a:t>Na zemljinoj površini, zemljotresi se mogu manifestovati kao drmanje ili dislociranje tla. Ponekada, mogu izazivati pojavu cunamija, razornog morskog talasa. Do zemljotresa dolazi usled </a:t>
            </a:r>
            <a:r>
              <a:rPr lang="vi-VN" i="1" dirty="0"/>
              <a:t>zaglavljivanja</a:t>
            </a:r>
            <a:r>
              <a:rPr lang="vi-VN" dirty="0"/>
              <a:t> </a:t>
            </a:r>
            <a:r>
              <a:rPr lang="en-US" dirty="0" smtClean="0"/>
              <a:t> </a:t>
            </a:r>
            <a:r>
              <a:rPr lang="vi-VN" dirty="0" smtClean="0"/>
              <a:t>tektonskih </a:t>
            </a:r>
            <a:r>
              <a:rPr lang="vi-VN" dirty="0"/>
              <a:t>ploča pri čemu dolazi do naprezanja stenske mase i onog trenutka kada naprezanje postane toliko da ga stene ne mogu izdržati dolazi do lomljenja i klizanja duž raseda.</a:t>
            </a:r>
          </a:p>
          <a:p>
            <a:r>
              <a:rPr lang="vi-VN" dirty="0"/>
              <a:t>Zemljotresi mogu nastati prirodno ili kao rezultat ljudske aktivnosti. Manji zemljotresi mogu takođe biti izazvani vulkanskom aktivnošću, klizanjem tla, eksplozijama i </a:t>
            </a:r>
            <a:r>
              <a:rPr lang="vi-VN" dirty="0" smtClean="0"/>
              <a:t>nuklearni</a:t>
            </a:r>
            <a:r>
              <a:rPr lang="en-US" dirty="0" smtClean="0"/>
              <a:t>m</a:t>
            </a:r>
            <a:r>
              <a:rPr lang="vi-VN" dirty="0" smtClean="0"/>
              <a:t> </a:t>
            </a:r>
            <a:r>
              <a:rPr lang="vi-VN" dirty="0"/>
              <a:t>testovima. U najširem značenju reč zemljotres se koristi da opiše bilo koji seizmični događaj - bilo da je u pitanju prirodni fenomen ili događaj izazvan od strane ljudi — a koji generiše seizmičke talase.</a:t>
            </a:r>
          </a:p>
          <a:p>
            <a:r>
              <a:rPr lang="vi-VN" dirty="0"/>
              <a:t>Zemljotresi ulaze u red najstrašnijih prirodnih katastrofa koje se dešavaju na Zemlji, zbog čega su još od iskona privlačili pažnju ljudskog roda. Zbog toga podatke o zemljotresima nalazimo u zapisima starim više hiljada godina. Ipak, značajnija proučavanja zemljotresa odvijala su se tek od 19. </a:t>
            </a:r>
            <a:r>
              <a:rPr lang="vi-VN" dirty="0" smtClean="0"/>
              <a:t>veka</a:t>
            </a:r>
            <a:r>
              <a:rPr lang="en-US" dirty="0" smtClean="0"/>
              <a:t>. </a:t>
            </a:r>
            <a:endParaRPr lang="vi-VN" dirty="0"/>
          </a:p>
          <a:p>
            <a:endParaRPr lang="en-US" dirty="0"/>
          </a:p>
        </p:txBody>
      </p:sp>
    </p:spTree>
    <p:extLst>
      <p:ext uri="{BB962C8B-B14F-4D97-AF65-F5344CB8AC3E}">
        <p14:creationId xmlns:p14="http://schemas.microsoft.com/office/powerpoint/2010/main" val="427418483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0"/>
            <a:ext cx="6781800" cy="1600200"/>
          </a:xfrm>
        </p:spPr>
        <p:txBody>
          <a:bodyPr>
            <a:normAutofit fontScale="90000"/>
          </a:bodyPr>
          <a:lstStyle/>
          <a:p>
            <a:r>
              <a:rPr lang="en-US" sz="2400" b="1" dirty="0" err="1">
                <a:solidFill>
                  <a:srgbClr val="000000"/>
                </a:solidFill>
                <a:latin typeface="Arial"/>
              </a:rPr>
              <a:t>Rasedi</a:t>
            </a:r>
            <a:r>
              <a:rPr lang="en-US" sz="2400" dirty="0">
                <a:solidFill>
                  <a:srgbClr val="000000"/>
                </a:solidFill>
                <a:latin typeface="Arial"/>
              </a:rPr>
              <a:t> </a:t>
            </a:r>
            <a:r>
              <a:rPr lang="en-US" sz="2400" dirty="0" err="1">
                <a:solidFill>
                  <a:srgbClr val="000000"/>
                </a:solidFill>
                <a:latin typeface="Arial"/>
              </a:rPr>
              <a:t>su</a:t>
            </a:r>
            <a:r>
              <a:rPr lang="en-US" sz="2400" dirty="0">
                <a:solidFill>
                  <a:srgbClr val="000000"/>
                </a:solidFill>
                <a:latin typeface="Arial"/>
              </a:rPr>
              <a:t> </a:t>
            </a:r>
            <a:r>
              <a:rPr lang="en-US" sz="2400" dirty="0" err="1">
                <a:solidFill>
                  <a:srgbClr val="000000"/>
                </a:solidFill>
                <a:latin typeface="Arial"/>
              </a:rPr>
              <a:t>mehanički</a:t>
            </a:r>
            <a:r>
              <a:rPr lang="en-US" sz="2400" dirty="0">
                <a:solidFill>
                  <a:srgbClr val="000000"/>
                </a:solidFill>
                <a:latin typeface="Arial"/>
              </a:rPr>
              <a:t> </a:t>
            </a:r>
            <a:r>
              <a:rPr lang="en-US" sz="2400" dirty="0" err="1">
                <a:solidFill>
                  <a:srgbClr val="000000"/>
                </a:solidFill>
                <a:latin typeface="Arial"/>
              </a:rPr>
              <a:t>diskontinuiteti</a:t>
            </a:r>
            <a:r>
              <a:rPr lang="en-US" sz="2400" dirty="0">
                <a:solidFill>
                  <a:srgbClr val="000000"/>
                </a:solidFill>
                <a:latin typeface="Arial"/>
              </a:rPr>
              <a:t> </a:t>
            </a:r>
            <a:r>
              <a:rPr lang="en-US" sz="2400" dirty="0" err="1">
                <a:solidFill>
                  <a:srgbClr val="000000"/>
                </a:solidFill>
                <a:latin typeface="Arial"/>
              </a:rPr>
              <a:t>stenskih</a:t>
            </a:r>
            <a:r>
              <a:rPr lang="en-US" sz="2400" dirty="0">
                <a:solidFill>
                  <a:srgbClr val="000000"/>
                </a:solidFill>
                <a:latin typeface="Arial"/>
              </a:rPr>
              <a:t> masa, </a:t>
            </a:r>
            <a:r>
              <a:rPr lang="en-US" sz="2400" dirty="0" err="1">
                <a:solidFill>
                  <a:srgbClr val="000000"/>
                </a:solidFill>
                <a:latin typeface="Arial"/>
              </a:rPr>
              <a:t>po</a:t>
            </a:r>
            <a:r>
              <a:rPr lang="en-US" sz="2400" dirty="0">
                <a:solidFill>
                  <a:srgbClr val="000000"/>
                </a:solidFill>
                <a:latin typeface="Arial"/>
              </a:rPr>
              <a:t> </a:t>
            </a:r>
            <a:r>
              <a:rPr lang="en-US" sz="2400" dirty="0" err="1">
                <a:solidFill>
                  <a:srgbClr val="000000"/>
                </a:solidFill>
                <a:latin typeface="Arial"/>
              </a:rPr>
              <a:t>kome</a:t>
            </a:r>
            <a:r>
              <a:rPr lang="en-US" sz="2400" dirty="0">
                <a:solidFill>
                  <a:srgbClr val="000000"/>
                </a:solidFill>
                <a:latin typeface="Arial"/>
              </a:rPr>
              <a:t> se </a:t>
            </a:r>
            <a:r>
              <a:rPr lang="en-US" sz="2400" dirty="0" err="1">
                <a:solidFill>
                  <a:srgbClr val="000000"/>
                </a:solidFill>
                <a:latin typeface="Arial"/>
              </a:rPr>
              <a:t>relativno</a:t>
            </a:r>
            <a:r>
              <a:rPr lang="en-US" sz="2400" dirty="0">
                <a:solidFill>
                  <a:srgbClr val="000000"/>
                </a:solidFill>
                <a:latin typeface="Arial"/>
              </a:rPr>
              <a:t> </a:t>
            </a:r>
            <a:r>
              <a:rPr lang="en-US" sz="2400" dirty="0" err="1">
                <a:solidFill>
                  <a:srgbClr val="000000"/>
                </a:solidFill>
                <a:latin typeface="Arial"/>
              </a:rPr>
              <a:t>kretanje</a:t>
            </a:r>
            <a:r>
              <a:rPr lang="en-US" sz="2400" dirty="0">
                <a:solidFill>
                  <a:srgbClr val="000000"/>
                </a:solidFill>
                <a:latin typeface="Arial"/>
              </a:rPr>
              <a:t> </a:t>
            </a:r>
            <a:r>
              <a:rPr lang="en-US" sz="2400" dirty="0" err="1">
                <a:solidFill>
                  <a:srgbClr val="000000"/>
                </a:solidFill>
                <a:latin typeface="Arial"/>
              </a:rPr>
              <a:t>blokova</a:t>
            </a:r>
            <a:r>
              <a:rPr lang="en-US" sz="2400" dirty="0">
                <a:solidFill>
                  <a:srgbClr val="000000"/>
                </a:solidFill>
                <a:latin typeface="Arial"/>
              </a:rPr>
              <a:t> u </a:t>
            </a:r>
            <a:r>
              <a:rPr lang="en-US" sz="2400" dirty="0" err="1">
                <a:solidFill>
                  <a:srgbClr val="000000"/>
                </a:solidFill>
                <a:latin typeface="Arial"/>
              </a:rPr>
              <a:t>datom</a:t>
            </a:r>
            <a:r>
              <a:rPr lang="en-US" sz="2400" dirty="0">
                <a:solidFill>
                  <a:srgbClr val="000000"/>
                </a:solidFill>
                <a:latin typeface="Arial"/>
              </a:rPr>
              <a:t> </a:t>
            </a:r>
            <a:r>
              <a:rPr lang="en-US" sz="2400" dirty="0" err="1">
                <a:solidFill>
                  <a:srgbClr val="000000"/>
                </a:solidFill>
                <a:latin typeface="Arial"/>
              </a:rPr>
              <a:t>veličinskom</a:t>
            </a:r>
            <a:r>
              <a:rPr lang="en-US" sz="2400" dirty="0">
                <a:solidFill>
                  <a:srgbClr val="000000"/>
                </a:solidFill>
                <a:latin typeface="Arial"/>
              </a:rPr>
              <a:t> </a:t>
            </a:r>
            <a:r>
              <a:rPr lang="en-US" sz="2400" dirty="0" err="1">
                <a:solidFill>
                  <a:srgbClr val="000000"/>
                </a:solidFill>
                <a:latin typeface="Arial"/>
              </a:rPr>
              <a:t>području</a:t>
            </a:r>
            <a:r>
              <a:rPr lang="en-US" sz="2400" dirty="0">
                <a:solidFill>
                  <a:srgbClr val="000000"/>
                </a:solidFill>
                <a:latin typeface="Arial"/>
              </a:rPr>
              <a:t> ne </a:t>
            </a:r>
            <a:r>
              <a:rPr lang="en-US" sz="2400" dirty="0" err="1">
                <a:solidFill>
                  <a:srgbClr val="000000"/>
                </a:solidFill>
                <a:latin typeface="Arial"/>
              </a:rPr>
              <a:t>može</a:t>
            </a:r>
            <a:r>
              <a:rPr lang="en-US" sz="2400" dirty="0">
                <a:solidFill>
                  <a:srgbClr val="000000"/>
                </a:solidFill>
                <a:latin typeface="Arial"/>
              </a:rPr>
              <a:t> </a:t>
            </a:r>
            <a:r>
              <a:rPr lang="en-US" sz="2400" dirty="0" err="1">
                <a:solidFill>
                  <a:srgbClr val="000000"/>
                </a:solidFill>
                <a:latin typeface="Arial"/>
              </a:rPr>
              <a:t>zanemariti</a:t>
            </a:r>
            <a:r>
              <a:rPr lang="en-US" sz="2400" dirty="0">
                <a:solidFill>
                  <a:srgbClr val="000000"/>
                </a:solidFill>
                <a:latin typeface="Arial"/>
              </a:rPr>
              <a:t>. </a:t>
            </a:r>
            <a:r>
              <a:rPr lang="en-US" sz="2400" dirty="0" err="1">
                <a:solidFill>
                  <a:srgbClr val="000000"/>
                </a:solidFill>
                <a:latin typeface="Arial"/>
              </a:rPr>
              <a:t>Žarišta</a:t>
            </a:r>
            <a:r>
              <a:rPr lang="en-US" sz="2400" dirty="0">
                <a:solidFill>
                  <a:srgbClr val="000000"/>
                </a:solidFill>
                <a:latin typeface="Arial"/>
              </a:rPr>
              <a:t> </a:t>
            </a:r>
            <a:r>
              <a:rPr lang="en-US" sz="2400" dirty="0" err="1">
                <a:solidFill>
                  <a:srgbClr val="000000"/>
                </a:solidFill>
                <a:latin typeface="Arial"/>
              </a:rPr>
              <a:t>zemljotresa</a:t>
            </a:r>
            <a:r>
              <a:rPr lang="en-US" sz="2400" dirty="0">
                <a:solidFill>
                  <a:srgbClr val="000000"/>
                </a:solidFill>
                <a:latin typeface="Arial"/>
              </a:rPr>
              <a:t> </a:t>
            </a:r>
            <a:r>
              <a:rPr lang="en-US" sz="2400" dirty="0" err="1">
                <a:solidFill>
                  <a:srgbClr val="000000"/>
                </a:solidFill>
                <a:latin typeface="Arial"/>
              </a:rPr>
              <a:t>nalaze</a:t>
            </a:r>
            <a:r>
              <a:rPr lang="en-US" sz="2400" dirty="0">
                <a:solidFill>
                  <a:srgbClr val="000000"/>
                </a:solidFill>
                <a:latin typeface="Arial"/>
              </a:rPr>
              <a:t> se </a:t>
            </a:r>
            <a:r>
              <a:rPr lang="en-US" sz="2400" dirty="0" err="1">
                <a:solidFill>
                  <a:srgbClr val="000000"/>
                </a:solidFill>
                <a:latin typeface="Arial"/>
              </a:rPr>
              <a:t>najčešće</a:t>
            </a:r>
            <a:r>
              <a:rPr lang="en-US" sz="2400" dirty="0">
                <a:solidFill>
                  <a:srgbClr val="000000"/>
                </a:solidFill>
                <a:latin typeface="Arial"/>
              </a:rPr>
              <a:t> </a:t>
            </a:r>
            <a:r>
              <a:rPr lang="en-US" sz="2400" dirty="0" err="1">
                <a:solidFill>
                  <a:srgbClr val="000000"/>
                </a:solidFill>
                <a:latin typeface="Arial"/>
              </a:rPr>
              <a:t>na</a:t>
            </a:r>
            <a:r>
              <a:rPr lang="en-US" sz="2400" dirty="0">
                <a:solidFill>
                  <a:srgbClr val="000000"/>
                </a:solidFill>
                <a:latin typeface="Arial"/>
              </a:rPr>
              <a:t> </a:t>
            </a:r>
            <a:r>
              <a:rPr lang="en-US" sz="2400" dirty="0" err="1">
                <a:solidFill>
                  <a:srgbClr val="000000"/>
                </a:solidFill>
                <a:latin typeface="Arial"/>
              </a:rPr>
              <a:t>ovim</a:t>
            </a:r>
            <a:r>
              <a:rPr lang="en-US" sz="2400" dirty="0">
                <a:solidFill>
                  <a:srgbClr val="000000"/>
                </a:solidFill>
                <a:latin typeface="Arial"/>
              </a:rPr>
              <a:t> </a:t>
            </a:r>
            <a:r>
              <a:rPr lang="en-US" sz="2400" dirty="0" err="1">
                <a:solidFill>
                  <a:srgbClr val="000000"/>
                </a:solidFill>
                <a:latin typeface="Arial"/>
              </a:rPr>
              <a:t>stenskim</a:t>
            </a:r>
            <a:r>
              <a:rPr lang="en-US" sz="2400" dirty="0">
                <a:solidFill>
                  <a:srgbClr val="000000"/>
                </a:solidFill>
                <a:latin typeface="Arial"/>
              </a:rPr>
              <a:t> </a:t>
            </a:r>
            <a:r>
              <a:rPr lang="en-US" sz="2400" dirty="0" err="1">
                <a:solidFill>
                  <a:srgbClr val="000000"/>
                </a:solidFill>
                <a:latin typeface="Arial"/>
              </a:rPr>
              <a:t>diskontiuitetima</a:t>
            </a:r>
            <a:r>
              <a:rPr lang="en-US" sz="2400" dirty="0">
                <a:solidFill>
                  <a:srgbClr val="000000"/>
                </a:solidFill>
                <a:latin typeface="Arial"/>
              </a:rPr>
              <a:t>. </a:t>
            </a:r>
            <a:r>
              <a:rPr lang="en-US" sz="2400" dirty="0" err="1">
                <a:solidFill>
                  <a:srgbClr val="000000"/>
                </a:solidFill>
                <a:latin typeface="Arial"/>
              </a:rPr>
              <a:t>Prema</a:t>
            </a:r>
            <a:r>
              <a:rPr lang="en-US" sz="2400" dirty="0">
                <a:solidFill>
                  <a:srgbClr val="000000"/>
                </a:solidFill>
                <a:latin typeface="Arial"/>
              </a:rPr>
              <a:t> </a:t>
            </a:r>
            <a:r>
              <a:rPr lang="en-US" sz="2400" dirty="0" err="1">
                <a:solidFill>
                  <a:srgbClr val="000000"/>
                </a:solidFill>
                <a:latin typeface="Arial"/>
              </a:rPr>
              <a:t>načinu</a:t>
            </a:r>
            <a:r>
              <a:rPr lang="en-US" sz="2400" dirty="0">
                <a:solidFill>
                  <a:srgbClr val="000000"/>
                </a:solidFill>
                <a:latin typeface="Arial"/>
              </a:rPr>
              <a:t> </a:t>
            </a:r>
            <a:r>
              <a:rPr lang="en-US" sz="2400" dirty="0" err="1">
                <a:solidFill>
                  <a:srgbClr val="000000"/>
                </a:solidFill>
                <a:latin typeface="Arial"/>
              </a:rPr>
              <a:t>postanka</a:t>
            </a:r>
            <a:r>
              <a:rPr lang="en-US" sz="2400" dirty="0">
                <a:solidFill>
                  <a:srgbClr val="000000"/>
                </a:solidFill>
                <a:latin typeface="Arial"/>
              </a:rPr>
              <a:t>, </a:t>
            </a:r>
            <a:r>
              <a:rPr lang="en-US" sz="2400" dirty="0" err="1">
                <a:solidFill>
                  <a:srgbClr val="000000"/>
                </a:solidFill>
                <a:latin typeface="Arial"/>
              </a:rPr>
              <a:t>rasedi</a:t>
            </a:r>
            <a:r>
              <a:rPr lang="en-US" sz="2400" dirty="0">
                <a:solidFill>
                  <a:srgbClr val="000000"/>
                </a:solidFill>
                <a:latin typeface="Arial"/>
              </a:rPr>
              <a:t> se dele </a:t>
            </a:r>
            <a:r>
              <a:rPr lang="en-US" sz="2400" dirty="0" err="1">
                <a:solidFill>
                  <a:srgbClr val="000000"/>
                </a:solidFill>
                <a:latin typeface="Arial"/>
              </a:rPr>
              <a:t>na</a:t>
            </a:r>
            <a:r>
              <a:rPr lang="en-US" sz="2400" dirty="0">
                <a:solidFill>
                  <a:srgbClr val="000000"/>
                </a:solidFill>
                <a:latin typeface="Arial"/>
              </a:rPr>
              <a:t>: </a:t>
            </a:r>
            <a:r>
              <a:rPr lang="en-US" sz="2400" b="1" dirty="0" err="1" smtClean="0">
                <a:solidFill>
                  <a:srgbClr val="000000"/>
                </a:solidFill>
                <a:latin typeface="Arial"/>
              </a:rPr>
              <a:t>normalne</a:t>
            </a:r>
            <a:r>
              <a:rPr lang="en-US" sz="2400" dirty="0" smtClean="0">
                <a:solidFill>
                  <a:srgbClr val="000000"/>
                </a:solidFill>
                <a:latin typeface="Arial"/>
              </a:rPr>
              <a:t>,</a:t>
            </a:r>
            <a:r>
              <a:rPr lang="en-US" sz="2400" dirty="0">
                <a:solidFill>
                  <a:srgbClr val="000000"/>
                </a:solidFill>
                <a:latin typeface="Arial"/>
              </a:rPr>
              <a:t> </a:t>
            </a:r>
            <a:r>
              <a:rPr lang="en-US" sz="2400" b="1" dirty="0" err="1">
                <a:solidFill>
                  <a:srgbClr val="000000"/>
                </a:solidFill>
                <a:latin typeface="Arial"/>
              </a:rPr>
              <a:t>transkurentne</a:t>
            </a:r>
            <a:r>
              <a:rPr lang="en-US" sz="2400" dirty="0">
                <a:solidFill>
                  <a:srgbClr val="000000"/>
                </a:solidFill>
                <a:latin typeface="Arial"/>
              </a:rPr>
              <a:t> </a:t>
            </a:r>
            <a:r>
              <a:rPr lang="en-US" sz="2400" dirty="0" err="1">
                <a:solidFill>
                  <a:srgbClr val="000000"/>
                </a:solidFill>
                <a:latin typeface="Arial"/>
              </a:rPr>
              <a:t>i</a:t>
            </a:r>
            <a:r>
              <a:rPr lang="en-US" sz="2400" dirty="0">
                <a:solidFill>
                  <a:srgbClr val="000000"/>
                </a:solidFill>
                <a:latin typeface="Arial"/>
              </a:rPr>
              <a:t> </a:t>
            </a:r>
            <a:r>
              <a:rPr lang="en-US" sz="2400" b="1" dirty="0" err="1">
                <a:solidFill>
                  <a:srgbClr val="000000"/>
                </a:solidFill>
                <a:latin typeface="Arial"/>
              </a:rPr>
              <a:t>reversne</a:t>
            </a:r>
            <a:r>
              <a:rPr lang="en-US" sz="2400" dirty="0">
                <a:solidFill>
                  <a:srgbClr val="000000"/>
                </a:solidFill>
                <a:latin typeface="Arial"/>
              </a:rPr>
              <a:t> </a:t>
            </a:r>
            <a:r>
              <a:rPr lang="en-US" sz="2400" dirty="0" err="1">
                <a:solidFill>
                  <a:srgbClr val="000000"/>
                </a:solidFill>
                <a:latin typeface="Arial"/>
              </a:rPr>
              <a:t>rasede</a:t>
            </a:r>
            <a:r>
              <a:rPr lang="en-US" sz="2400" dirty="0">
                <a:solidFill>
                  <a:srgbClr val="000000"/>
                </a:solidFill>
                <a:latin typeface="Arial"/>
              </a:rPr>
              <a:t>.</a:t>
            </a:r>
            <a:endParaRPr lang="en-US" sz="2400" dirty="0"/>
          </a:p>
        </p:txBody>
      </p:sp>
      <p:sp>
        <p:nvSpPr>
          <p:cNvPr id="3" name="Content Placeholder 2"/>
          <p:cNvSpPr>
            <a:spLocks noGrp="1"/>
          </p:cNvSpPr>
          <p:nvPr>
            <p:ph idx="1"/>
          </p:nvPr>
        </p:nvSpPr>
        <p:spPr>
          <a:xfrm>
            <a:off x="762000" y="0"/>
            <a:ext cx="7543800" cy="3886200"/>
          </a:xfrm>
        </p:spPr>
        <p:txBody>
          <a:bodyPr/>
          <a:lstStyle/>
          <a:p>
            <a:r>
              <a:rPr lang="en-US" dirty="0" err="1"/>
              <a:t>Zemljotresi</a:t>
            </a:r>
            <a:r>
              <a:rPr lang="en-US" dirty="0"/>
              <a:t> se, </a:t>
            </a:r>
            <a:r>
              <a:rPr lang="en-US" dirty="0" err="1"/>
              <a:t>prema</a:t>
            </a:r>
            <a:r>
              <a:rPr lang="en-US" dirty="0"/>
              <a:t> </a:t>
            </a:r>
            <a:r>
              <a:rPr lang="en-US" dirty="0" err="1"/>
              <a:t>načinu</a:t>
            </a:r>
            <a:r>
              <a:rPr lang="en-US" dirty="0"/>
              <a:t> </a:t>
            </a:r>
            <a:r>
              <a:rPr lang="en-US" dirty="0" err="1"/>
              <a:t>postanka</a:t>
            </a:r>
            <a:r>
              <a:rPr lang="en-US" dirty="0"/>
              <a:t> dele </a:t>
            </a:r>
            <a:r>
              <a:rPr lang="en-US" dirty="0" err="1"/>
              <a:t>na</a:t>
            </a:r>
            <a:r>
              <a:rPr lang="en-US" dirty="0"/>
              <a:t> </a:t>
            </a:r>
            <a:r>
              <a:rPr lang="en-US" b="1" dirty="0" err="1"/>
              <a:t>prirodne</a:t>
            </a:r>
            <a:r>
              <a:rPr lang="en-US" dirty="0"/>
              <a:t> </a:t>
            </a:r>
            <a:r>
              <a:rPr lang="en-US" dirty="0" err="1"/>
              <a:t>i</a:t>
            </a:r>
            <a:r>
              <a:rPr lang="en-US" dirty="0"/>
              <a:t> </a:t>
            </a:r>
            <a:r>
              <a:rPr lang="en-US" b="1" dirty="0" err="1"/>
              <a:t>veštačke</a:t>
            </a:r>
            <a:r>
              <a:rPr lang="en-US" dirty="0"/>
              <a:t>. </a:t>
            </a:r>
            <a:r>
              <a:rPr lang="en-US" dirty="0" err="1"/>
              <a:t>Prirodni</a:t>
            </a:r>
            <a:r>
              <a:rPr lang="en-US" dirty="0"/>
              <a:t> </a:t>
            </a:r>
            <a:r>
              <a:rPr lang="en-US" dirty="0" err="1"/>
              <a:t>zemljotresi</a:t>
            </a:r>
            <a:r>
              <a:rPr lang="en-US" dirty="0"/>
              <a:t> se, </a:t>
            </a:r>
            <a:r>
              <a:rPr lang="en-US" dirty="0" err="1"/>
              <a:t>dalje</a:t>
            </a:r>
            <a:r>
              <a:rPr lang="en-US" dirty="0"/>
              <a:t>, </a:t>
            </a:r>
            <a:r>
              <a:rPr lang="en-US" dirty="0" err="1"/>
              <a:t>mogu</a:t>
            </a:r>
            <a:r>
              <a:rPr lang="en-US" dirty="0"/>
              <a:t> </a:t>
            </a:r>
            <a:r>
              <a:rPr lang="en-US" dirty="0" err="1"/>
              <a:t>podeliti</a:t>
            </a:r>
            <a:r>
              <a:rPr lang="en-US" dirty="0"/>
              <a:t> </a:t>
            </a:r>
            <a:r>
              <a:rPr lang="en-US" dirty="0" err="1"/>
              <a:t>na</a:t>
            </a:r>
            <a:r>
              <a:rPr lang="en-US" dirty="0"/>
              <a:t> </a:t>
            </a:r>
            <a:r>
              <a:rPr lang="en-US" b="1" dirty="0" err="1"/>
              <a:t>spontane</a:t>
            </a:r>
            <a:r>
              <a:rPr lang="en-US" dirty="0"/>
              <a:t> </a:t>
            </a:r>
            <a:r>
              <a:rPr lang="en-US" dirty="0" err="1"/>
              <a:t>i</a:t>
            </a:r>
            <a:r>
              <a:rPr lang="en-US" dirty="0"/>
              <a:t> </a:t>
            </a:r>
            <a:r>
              <a:rPr lang="en-US" b="1" dirty="0" err="1"/>
              <a:t>izazvane</a:t>
            </a:r>
            <a:r>
              <a:rPr lang="en-US" dirty="0"/>
              <a:t>. </a:t>
            </a:r>
            <a:r>
              <a:rPr lang="en-US" dirty="0" err="1"/>
              <a:t>Spontani</a:t>
            </a:r>
            <a:r>
              <a:rPr lang="en-US" dirty="0"/>
              <a:t> </a:t>
            </a:r>
            <a:r>
              <a:rPr lang="en-US" dirty="0" err="1"/>
              <a:t>zemljotresi</a:t>
            </a:r>
            <a:r>
              <a:rPr lang="en-US" dirty="0"/>
              <a:t> </a:t>
            </a:r>
            <a:r>
              <a:rPr lang="en-US" dirty="0" err="1"/>
              <a:t>su</a:t>
            </a:r>
            <a:r>
              <a:rPr lang="en-US" dirty="0"/>
              <a:t> </a:t>
            </a:r>
            <a:r>
              <a:rPr lang="en-US" dirty="0" err="1"/>
              <a:t>oni</a:t>
            </a:r>
            <a:r>
              <a:rPr lang="en-US" dirty="0"/>
              <a:t> </a:t>
            </a:r>
            <a:r>
              <a:rPr lang="en-US" dirty="0" err="1"/>
              <a:t>koji</a:t>
            </a:r>
            <a:r>
              <a:rPr lang="en-US" dirty="0"/>
              <a:t> </a:t>
            </a:r>
            <a:r>
              <a:rPr lang="en-US" dirty="0" err="1"/>
              <a:t>nastaju</a:t>
            </a:r>
            <a:r>
              <a:rPr lang="en-US" dirty="0"/>
              <a:t> </a:t>
            </a:r>
            <a:r>
              <a:rPr lang="en-US" dirty="0" err="1"/>
              <a:t>usled</a:t>
            </a:r>
            <a:r>
              <a:rPr lang="en-US" dirty="0"/>
              <a:t> </a:t>
            </a:r>
            <a:r>
              <a:rPr lang="en-US" dirty="0" err="1"/>
              <a:t>kretanja</a:t>
            </a:r>
            <a:r>
              <a:rPr lang="en-US" dirty="0"/>
              <a:t> </a:t>
            </a:r>
            <a:r>
              <a:rPr lang="en-US" dirty="0" err="1"/>
              <a:t>litosfernih</a:t>
            </a:r>
            <a:r>
              <a:rPr lang="en-US" dirty="0"/>
              <a:t> </a:t>
            </a:r>
            <a:r>
              <a:rPr lang="en-US" dirty="0" err="1"/>
              <a:t>ploča</a:t>
            </a:r>
            <a:r>
              <a:rPr lang="en-US" dirty="0"/>
              <a:t>, pa se </a:t>
            </a:r>
            <a:r>
              <a:rPr lang="en-US" dirty="0" err="1"/>
              <a:t>nazivaju</a:t>
            </a:r>
            <a:r>
              <a:rPr lang="en-US" dirty="0"/>
              <a:t> </a:t>
            </a:r>
            <a:r>
              <a:rPr lang="en-US" dirty="0" err="1"/>
              <a:t>i</a:t>
            </a:r>
            <a:r>
              <a:rPr lang="en-US" dirty="0"/>
              <a:t> </a:t>
            </a:r>
            <a:r>
              <a:rPr lang="en-US" b="1" dirty="0" err="1"/>
              <a:t>tektonski</a:t>
            </a:r>
            <a:r>
              <a:rPr lang="en-US" b="1" dirty="0"/>
              <a:t> </a:t>
            </a:r>
            <a:r>
              <a:rPr lang="en-US" b="1" dirty="0" err="1"/>
              <a:t>zemljotresi</a:t>
            </a:r>
            <a:r>
              <a:rPr lang="en-US" dirty="0"/>
              <a:t>. U </a:t>
            </a:r>
            <a:r>
              <a:rPr lang="en-US" dirty="0" err="1"/>
              <a:t>grupu</a:t>
            </a:r>
            <a:r>
              <a:rPr lang="en-US" dirty="0"/>
              <a:t> </a:t>
            </a:r>
            <a:r>
              <a:rPr lang="en-US" dirty="0" err="1"/>
              <a:t>izazvnih</a:t>
            </a:r>
            <a:r>
              <a:rPr lang="en-US" dirty="0"/>
              <a:t> </a:t>
            </a:r>
            <a:r>
              <a:rPr lang="en-US" dirty="0" err="1"/>
              <a:t>prirodnih</a:t>
            </a:r>
            <a:r>
              <a:rPr lang="en-US" dirty="0"/>
              <a:t> </a:t>
            </a:r>
            <a:r>
              <a:rPr lang="en-US" dirty="0" err="1"/>
              <a:t>zemljotresa</a:t>
            </a:r>
            <a:r>
              <a:rPr lang="en-US" dirty="0"/>
              <a:t> </a:t>
            </a:r>
            <a:r>
              <a:rPr lang="en-US" dirty="0" err="1"/>
              <a:t>spadaju</a:t>
            </a:r>
            <a:r>
              <a:rPr lang="en-US" dirty="0"/>
              <a:t> </a:t>
            </a:r>
            <a:r>
              <a:rPr lang="en-US" b="1" dirty="0" err="1"/>
              <a:t>vulkanski</a:t>
            </a:r>
            <a:r>
              <a:rPr lang="en-US" dirty="0"/>
              <a:t> </a:t>
            </a:r>
            <a:r>
              <a:rPr lang="en-US" dirty="0" err="1"/>
              <a:t>i</a:t>
            </a:r>
            <a:r>
              <a:rPr lang="en-US" dirty="0"/>
              <a:t> </a:t>
            </a:r>
            <a:r>
              <a:rPr lang="en-US" b="1" dirty="0" err="1"/>
              <a:t>urvinski</a:t>
            </a:r>
            <a:r>
              <a:rPr lang="en-US" dirty="0"/>
              <a:t> </a:t>
            </a:r>
            <a:r>
              <a:rPr lang="en-US" dirty="0" err="1"/>
              <a:t>zemljotresi</a:t>
            </a:r>
            <a:r>
              <a:rPr lang="en-US" dirty="0"/>
              <a:t>.</a:t>
            </a:r>
            <a:endParaRPr lang="en-US" dirty="0"/>
          </a:p>
        </p:txBody>
      </p:sp>
    </p:spTree>
    <p:extLst>
      <p:ext uri="{BB962C8B-B14F-4D97-AF65-F5344CB8AC3E}">
        <p14:creationId xmlns:p14="http://schemas.microsoft.com/office/powerpoint/2010/main" val="211836062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7467600" cy="4572000"/>
          </a:xfrm>
        </p:spPr>
        <p:txBody>
          <a:bodyPr>
            <a:normAutofit/>
          </a:bodyPr>
          <a:lstStyle/>
          <a:p>
            <a:r>
              <a:rPr lang="vi-VN" dirty="0"/>
              <a:t>Tačka zemljotresa na mestu inicijalne rupture (mesto oslobađanja energije) naziva se </a:t>
            </a:r>
            <a:r>
              <a:rPr lang="vi-VN" dirty="0" smtClean="0"/>
              <a:t>ili</a:t>
            </a:r>
            <a:r>
              <a:rPr lang="vi-VN" dirty="0"/>
              <a:t> </a:t>
            </a:r>
            <a:r>
              <a:rPr lang="vi-VN" b="1" dirty="0"/>
              <a:t>hipocentar</a:t>
            </a:r>
            <a:r>
              <a:rPr lang="vi-VN" dirty="0"/>
              <a:t>. Tačka na površini Zemlje direktno iznad hipocentra naziva se </a:t>
            </a:r>
            <a:r>
              <a:rPr lang="en-US" b="1" dirty="0" err="1" smtClean="0"/>
              <a:t>Hipocentar</a:t>
            </a:r>
            <a:r>
              <a:rPr lang="en-US" dirty="0"/>
              <a:t> </a:t>
            </a:r>
            <a:r>
              <a:rPr lang="en-US" dirty="0" err="1"/>
              <a:t>ili</a:t>
            </a:r>
            <a:r>
              <a:rPr lang="en-US" dirty="0"/>
              <a:t> </a:t>
            </a:r>
            <a:r>
              <a:rPr lang="en-US" dirty="0" err="1"/>
              <a:t>žarište</a:t>
            </a:r>
            <a:r>
              <a:rPr lang="en-US" dirty="0"/>
              <a:t> </a:t>
            </a:r>
            <a:r>
              <a:rPr lang="en-US" dirty="0" err="1"/>
              <a:t>zemljotresa</a:t>
            </a:r>
            <a:r>
              <a:rPr lang="en-US" dirty="0"/>
              <a:t> je </a:t>
            </a:r>
            <a:r>
              <a:rPr lang="en-US" dirty="0" err="1"/>
              <a:t>mesto</a:t>
            </a:r>
            <a:r>
              <a:rPr lang="en-US" dirty="0"/>
              <a:t> u </a:t>
            </a:r>
            <a:r>
              <a:rPr lang="en-US" dirty="0" err="1"/>
              <a:t>unutrašnjosti</a:t>
            </a:r>
            <a:r>
              <a:rPr lang="en-US" dirty="0"/>
              <a:t> </a:t>
            </a:r>
            <a:r>
              <a:rPr lang="en-US" dirty="0" err="1"/>
              <a:t>Zemljine</a:t>
            </a:r>
            <a:r>
              <a:rPr lang="en-US" dirty="0"/>
              <a:t> </a:t>
            </a:r>
            <a:r>
              <a:rPr lang="en-US" dirty="0" err="1"/>
              <a:t>kore</a:t>
            </a:r>
            <a:r>
              <a:rPr lang="en-US" dirty="0"/>
              <a:t> od </a:t>
            </a:r>
            <a:r>
              <a:rPr lang="en-US" dirty="0" err="1"/>
              <a:t>koga</a:t>
            </a:r>
            <a:r>
              <a:rPr lang="en-US" dirty="0"/>
              <a:t> </a:t>
            </a:r>
            <a:r>
              <a:rPr lang="en-US" dirty="0" err="1"/>
              <a:t>počinju</a:t>
            </a:r>
            <a:r>
              <a:rPr lang="en-US" dirty="0"/>
              <a:t> da se </a:t>
            </a:r>
            <a:r>
              <a:rPr lang="en-US" dirty="0" err="1"/>
              <a:t>prostiru</a:t>
            </a:r>
            <a:r>
              <a:rPr lang="en-US" dirty="0"/>
              <a:t> </a:t>
            </a:r>
            <a:r>
              <a:rPr lang="en-US" dirty="0" err="1"/>
              <a:t>seizmički</a:t>
            </a:r>
            <a:r>
              <a:rPr lang="en-US" dirty="0"/>
              <a:t> </a:t>
            </a:r>
            <a:r>
              <a:rPr lang="en-US" dirty="0" err="1"/>
              <a:t>talasi</a:t>
            </a:r>
            <a:r>
              <a:rPr lang="en-US" dirty="0"/>
              <a:t>, </a:t>
            </a:r>
            <a:r>
              <a:rPr lang="en-US" dirty="0" err="1"/>
              <a:t>odnosno</a:t>
            </a:r>
            <a:r>
              <a:rPr lang="en-US" dirty="0"/>
              <a:t> </a:t>
            </a:r>
            <a:r>
              <a:rPr lang="en-US" dirty="0" err="1"/>
              <a:t>mesto</a:t>
            </a:r>
            <a:r>
              <a:rPr lang="en-US" dirty="0"/>
              <a:t> </a:t>
            </a:r>
            <a:r>
              <a:rPr lang="en-US" dirty="0" err="1"/>
              <a:t>na</a:t>
            </a:r>
            <a:r>
              <a:rPr lang="en-US" dirty="0"/>
              <a:t> </a:t>
            </a:r>
            <a:r>
              <a:rPr lang="en-US" dirty="0" err="1"/>
              <a:t>kome</a:t>
            </a:r>
            <a:r>
              <a:rPr lang="en-US" dirty="0"/>
              <a:t> se </a:t>
            </a:r>
            <a:r>
              <a:rPr lang="en-US" dirty="0" err="1"/>
              <a:t>dešava</a:t>
            </a:r>
            <a:r>
              <a:rPr lang="en-US" dirty="0"/>
              <a:t> </a:t>
            </a:r>
            <a:r>
              <a:rPr lang="en-US" dirty="0" err="1"/>
              <a:t>elastični</a:t>
            </a:r>
            <a:r>
              <a:rPr lang="en-US" dirty="0"/>
              <a:t> </a:t>
            </a:r>
            <a:r>
              <a:rPr lang="en-US" dirty="0" err="1"/>
              <a:t>odskok</a:t>
            </a:r>
            <a:r>
              <a:rPr lang="en-US" dirty="0"/>
              <a:t>.</a:t>
            </a:r>
            <a:r>
              <a:rPr lang="en-US" dirty="0"/>
              <a:t/>
            </a:r>
            <a:br>
              <a:rPr lang="en-US" dirty="0"/>
            </a:br>
            <a:r>
              <a:rPr lang="en-US" b="1" dirty="0" err="1"/>
              <a:t>Epicentar</a:t>
            </a:r>
            <a:r>
              <a:rPr lang="en-US" dirty="0"/>
              <a:t> je </a:t>
            </a:r>
            <a:r>
              <a:rPr lang="en-US" dirty="0" err="1"/>
              <a:t>ortogonalna</a:t>
            </a:r>
            <a:r>
              <a:rPr lang="en-US" dirty="0"/>
              <a:t> </a:t>
            </a:r>
            <a:r>
              <a:rPr lang="en-US" dirty="0" err="1"/>
              <a:t>projekcija</a:t>
            </a:r>
            <a:r>
              <a:rPr lang="en-US" dirty="0"/>
              <a:t> </a:t>
            </a:r>
            <a:r>
              <a:rPr lang="en-US" dirty="0" err="1"/>
              <a:t>hipocentra</a:t>
            </a:r>
            <a:r>
              <a:rPr lang="en-US" dirty="0"/>
              <a:t> </a:t>
            </a:r>
            <a:r>
              <a:rPr lang="en-US" dirty="0" err="1"/>
              <a:t>na</a:t>
            </a:r>
            <a:r>
              <a:rPr lang="en-US" dirty="0"/>
              <a:t> </a:t>
            </a:r>
            <a:r>
              <a:rPr lang="en-US" dirty="0" err="1"/>
              <a:t>površinu</a:t>
            </a:r>
            <a:r>
              <a:rPr lang="en-US" dirty="0"/>
              <a:t> </a:t>
            </a:r>
            <a:r>
              <a:rPr lang="en-US" dirty="0" err="1"/>
              <a:t>Zemlje</a:t>
            </a:r>
            <a:r>
              <a:rPr lang="en-US" dirty="0"/>
              <a:t>, </a:t>
            </a:r>
            <a:r>
              <a:rPr lang="en-US" dirty="0" err="1"/>
              <a:t>odnosno</a:t>
            </a:r>
            <a:r>
              <a:rPr lang="en-US" dirty="0"/>
              <a:t> to je </a:t>
            </a:r>
            <a:r>
              <a:rPr lang="en-US" dirty="0" err="1"/>
              <a:t>mesto</a:t>
            </a:r>
            <a:r>
              <a:rPr lang="en-US" dirty="0"/>
              <a:t> </a:t>
            </a:r>
            <a:r>
              <a:rPr lang="en-US" dirty="0" err="1"/>
              <a:t>na</a:t>
            </a:r>
            <a:r>
              <a:rPr lang="en-US" dirty="0"/>
              <a:t> </a:t>
            </a:r>
            <a:r>
              <a:rPr lang="en-US" dirty="0" err="1"/>
              <a:t>površini</a:t>
            </a:r>
            <a:r>
              <a:rPr lang="en-US" dirty="0"/>
              <a:t> </a:t>
            </a:r>
            <a:r>
              <a:rPr lang="en-US" dirty="0" err="1"/>
              <a:t>Zemlje</a:t>
            </a:r>
            <a:r>
              <a:rPr lang="en-US" dirty="0"/>
              <a:t> </a:t>
            </a:r>
            <a:r>
              <a:rPr lang="en-US" dirty="0" err="1"/>
              <a:t>na</a:t>
            </a:r>
            <a:r>
              <a:rPr lang="en-US" dirty="0"/>
              <a:t> </a:t>
            </a:r>
            <a:r>
              <a:rPr lang="en-US" dirty="0" err="1"/>
              <a:t>kome</a:t>
            </a:r>
            <a:r>
              <a:rPr lang="en-US" dirty="0"/>
              <a:t> se </a:t>
            </a:r>
            <a:r>
              <a:rPr lang="en-US" dirty="0" err="1"/>
              <a:t>potres</a:t>
            </a:r>
            <a:r>
              <a:rPr lang="en-US" dirty="0"/>
              <a:t> </a:t>
            </a:r>
            <a:r>
              <a:rPr lang="en-US" dirty="0" err="1"/>
              <a:t>najjače</a:t>
            </a:r>
            <a:r>
              <a:rPr lang="en-US" dirty="0"/>
              <a:t> </a:t>
            </a:r>
            <a:r>
              <a:rPr lang="en-US" dirty="0" err="1"/>
              <a:t>oseća</a:t>
            </a:r>
            <a:r>
              <a:rPr lang="en-US" dirty="0"/>
              <a:t>.</a:t>
            </a:r>
            <a:r>
              <a:rPr lang="en-US" dirty="0"/>
              <a:t/>
            </a:r>
            <a:br>
              <a:rPr lang="en-US" dirty="0"/>
            </a:br>
            <a:r>
              <a:rPr lang="en-US" dirty="0" err="1"/>
              <a:t>Potres</a:t>
            </a:r>
            <a:r>
              <a:rPr lang="en-US" dirty="0"/>
              <a:t> se </a:t>
            </a:r>
            <a:r>
              <a:rPr lang="en-US" dirty="0" err="1"/>
              <a:t>širi</a:t>
            </a:r>
            <a:r>
              <a:rPr lang="en-US" dirty="0"/>
              <a:t> u </a:t>
            </a:r>
            <a:r>
              <a:rPr lang="en-US" dirty="0" err="1"/>
              <a:t>talasima</a:t>
            </a:r>
            <a:r>
              <a:rPr lang="en-US" dirty="0"/>
              <a:t>, a </a:t>
            </a:r>
            <a:r>
              <a:rPr lang="en-US" dirty="0" err="1"/>
              <a:t>linije</a:t>
            </a:r>
            <a:r>
              <a:rPr lang="en-US" dirty="0"/>
              <a:t> </a:t>
            </a:r>
            <a:r>
              <a:rPr lang="en-US" dirty="0" err="1"/>
              <a:t>kojima</a:t>
            </a:r>
            <a:r>
              <a:rPr lang="en-US" dirty="0"/>
              <a:t> </a:t>
            </a:r>
            <a:r>
              <a:rPr lang="en-US" dirty="0" err="1"/>
              <a:t>na</a:t>
            </a:r>
            <a:r>
              <a:rPr lang="en-US" dirty="0"/>
              <a:t> </a:t>
            </a:r>
            <a:r>
              <a:rPr lang="en-US" dirty="0" err="1"/>
              <a:t>karti</a:t>
            </a:r>
            <a:r>
              <a:rPr lang="en-US" dirty="0"/>
              <a:t> </a:t>
            </a:r>
            <a:r>
              <a:rPr lang="en-US" dirty="0" err="1"/>
              <a:t>spajamo</a:t>
            </a:r>
            <a:r>
              <a:rPr lang="en-US" dirty="0"/>
              <a:t> </a:t>
            </a:r>
            <a:r>
              <a:rPr lang="en-US" dirty="0" err="1"/>
              <a:t>mesta</a:t>
            </a:r>
            <a:r>
              <a:rPr lang="en-US" dirty="0"/>
              <a:t> </a:t>
            </a:r>
            <a:r>
              <a:rPr lang="en-US" dirty="0" err="1"/>
              <a:t>jednake</a:t>
            </a:r>
            <a:r>
              <a:rPr lang="en-US" dirty="0"/>
              <a:t> </a:t>
            </a:r>
            <a:r>
              <a:rPr lang="en-US" dirty="0" err="1"/>
              <a:t>jačine</a:t>
            </a:r>
            <a:r>
              <a:rPr lang="en-US" dirty="0"/>
              <a:t> </a:t>
            </a:r>
            <a:r>
              <a:rPr lang="en-US" dirty="0" err="1"/>
              <a:t>potresa</a:t>
            </a:r>
            <a:r>
              <a:rPr lang="en-US" dirty="0"/>
              <a:t> </a:t>
            </a:r>
            <a:r>
              <a:rPr lang="en-US" dirty="0" err="1"/>
              <a:t>nazivamo</a:t>
            </a:r>
            <a:r>
              <a:rPr lang="en-US" dirty="0"/>
              <a:t> </a:t>
            </a:r>
            <a:r>
              <a:rPr lang="en-US" b="1" dirty="0" err="1" smtClean="0"/>
              <a:t>izohipse</a:t>
            </a:r>
            <a:r>
              <a:rPr lang="en-US" b="1" dirty="0"/>
              <a:t>.</a:t>
            </a:r>
            <a:r>
              <a:rPr lang="vi-VN" dirty="0" smtClean="0"/>
              <a: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724400"/>
            <a:ext cx="2854037" cy="1913778"/>
          </a:xfrm>
          <a:prstGeom prst="rect">
            <a:avLst/>
          </a:prstGeom>
        </p:spPr>
      </p:pic>
    </p:spTree>
    <p:extLst>
      <p:ext uri="{BB962C8B-B14F-4D97-AF65-F5344CB8AC3E}">
        <p14:creationId xmlns:p14="http://schemas.microsoft.com/office/powerpoint/2010/main" val="366233089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781800" cy="1600200"/>
          </a:xfrm>
        </p:spPr>
        <p:txBody>
          <a:bodyPr>
            <a:normAutofit fontScale="90000"/>
          </a:bodyPr>
          <a:lstStyle/>
          <a:p>
            <a:r>
              <a:rPr lang="en-US" dirty="0" smtClean="0"/>
              <a:t>INSTRUMENTALNO MERENJE ZEMLJOTRESA</a:t>
            </a:r>
            <a:endParaRPr lang="en-US" dirty="0"/>
          </a:p>
        </p:txBody>
      </p:sp>
      <p:sp>
        <p:nvSpPr>
          <p:cNvPr id="3" name="Content Placeholder 2"/>
          <p:cNvSpPr>
            <a:spLocks noGrp="1"/>
          </p:cNvSpPr>
          <p:nvPr>
            <p:ph idx="1"/>
          </p:nvPr>
        </p:nvSpPr>
        <p:spPr>
          <a:xfrm>
            <a:off x="914400" y="1600200"/>
            <a:ext cx="7848600" cy="4419600"/>
          </a:xfrm>
        </p:spPr>
        <p:txBody>
          <a:bodyPr>
            <a:normAutofit lnSpcReduction="10000"/>
          </a:bodyPr>
          <a:lstStyle/>
          <a:p>
            <a:r>
              <a:rPr lang="en-US" b="1" dirty="0" err="1"/>
              <a:t>Seizmoskopi</a:t>
            </a:r>
            <a:r>
              <a:rPr lang="en-US" dirty="0"/>
              <a:t> </a:t>
            </a:r>
            <a:r>
              <a:rPr lang="en-US" dirty="0" err="1"/>
              <a:t>regitruju</a:t>
            </a:r>
            <a:r>
              <a:rPr lang="en-US" dirty="0"/>
              <a:t> </a:t>
            </a:r>
            <a:r>
              <a:rPr lang="en-US" dirty="0" err="1"/>
              <a:t>samo</a:t>
            </a:r>
            <a:r>
              <a:rPr lang="en-US" dirty="0"/>
              <a:t> da se </a:t>
            </a:r>
            <a:r>
              <a:rPr lang="en-US" dirty="0" err="1"/>
              <a:t>desio</a:t>
            </a:r>
            <a:r>
              <a:rPr lang="en-US" dirty="0"/>
              <a:t> </a:t>
            </a:r>
            <a:r>
              <a:rPr lang="en-US" dirty="0" err="1" smtClean="0"/>
              <a:t>zemljotres</a:t>
            </a:r>
            <a:r>
              <a:rPr lang="en-US" dirty="0" smtClean="0"/>
              <a:t> </a:t>
            </a:r>
            <a:r>
              <a:rPr lang="en-US" dirty="0" err="1"/>
              <a:t>tako</a:t>
            </a:r>
            <a:r>
              <a:rPr lang="en-US" dirty="0"/>
              <a:t> da se </a:t>
            </a:r>
            <a:r>
              <a:rPr lang="en-US" dirty="0" err="1"/>
              <a:t>može</a:t>
            </a:r>
            <a:r>
              <a:rPr lang="en-US" dirty="0"/>
              <a:t> </a:t>
            </a:r>
            <a:r>
              <a:rPr lang="en-US" dirty="0" err="1"/>
              <a:t>odrediti</a:t>
            </a:r>
            <a:r>
              <a:rPr lang="en-US" dirty="0"/>
              <a:t> </a:t>
            </a:r>
            <a:r>
              <a:rPr lang="en-US" dirty="0" err="1"/>
              <a:t>intenzitet</a:t>
            </a:r>
            <a:r>
              <a:rPr lang="en-US" dirty="0"/>
              <a:t>. </a:t>
            </a:r>
            <a:r>
              <a:rPr lang="en-US" dirty="0" err="1"/>
              <a:t>Prvi</a:t>
            </a:r>
            <a:r>
              <a:rPr lang="en-US" dirty="0"/>
              <a:t> </a:t>
            </a:r>
            <a:r>
              <a:rPr lang="en-US" dirty="0" err="1"/>
              <a:t>poznati</a:t>
            </a:r>
            <a:r>
              <a:rPr lang="en-US" dirty="0"/>
              <a:t> </a:t>
            </a:r>
            <a:r>
              <a:rPr lang="en-US" dirty="0" err="1"/>
              <a:t>seizmoskop</a:t>
            </a:r>
            <a:r>
              <a:rPr lang="en-US" dirty="0"/>
              <a:t> </a:t>
            </a:r>
            <a:r>
              <a:rPr lang="en-US" dirty="0" err="1"/>
              <a:t>napravljen</a:t>
            </a:r>
            <a:r>
              <a:rPr lang="en-US" dirty="0"/>
              <a:t> je u </a:t>
            </a:r>
            <a:r>
              <a:rPr lang="en-US" dirty="0" err="1"/>
              <a:t>Kini</a:t>
            </a:r>
            <a:r>
              <a:rPr lang="en-US" dirty="0"/>
              <a:t>, </a:t>
            </a:r>
            <a:r>
              <a:rPr lang="en-US" dirty="0" err="1"/>
              <a:t>i</a:t>
            </a:r>
            <a:r>
              <a:rPr lang="en-US" dirty="0"/>
              <a:t> </a:t>
            </a:r>
            <a:r>
              <a:rPr lang="en-US" dirty="0" err="1"/>
              <a:t>datira</a:t>
            </a:r>
            <a:r>
              <a:rPr lang="en-US" dirty="0"/>
              <a:t> od </a:t>
            </a:r>
            <a:r>
              <a:rPr lang="en-US" dirty="0" err="1"/>
              <a:t>oko</a:t>
            </a:r>
            <a:r>
              <a:rPr lang="en-US" dirty="0"/>
              <a:t> 4000 </a:t>
            </a:r>
            <a:r>
              <a:rPr lang="en-US" dirty="0" err="1" smtClean="0"/>
              <a:t>godine</a:t>
            </a:r>
            <a:r>
              <a:rPr lang="en-US" dirty="0"/>
              <a:t> pre </a:t>
            </a:r>
            <a:r>
              <a:rPr lang="en-US" dirty="0" err="1"/>
              <a:t>nove</a:t>
            </a:r>
            <a:r>
              <a:rPr lang="en-US" dirty="0"/>
              <a:t> ere. </a:t>
            </a:r>
            <a:r>
              <a:rPr lang="en-US" dirty="0" err="1"/>
              <a:t>Pomoću</a:t>
            </a:r>
            <a:r>
              <a:rPr lang="en-US" dirty="0"/>
              <a:t> </a:t>
            </a:r>
            <a:r>
              <a:rPr lang="en-US" dirty="0" err="1"/>
              <a:t>njega</a:t>
            </a:r>
            <a:r>
              <a:rPr lang="en-US" dirty="0"/>
              <a:t> </a:t>
            </a:r>
            <a:r>
              <a:rPr lang="en-US" dirty="0" err="1"/>
              <a:t>bilo</a:t>
            </a:r>
            <a:r>
              <a:rPr lang="en-US" dirty="0"/>
              <a:t> je </a:t>
            </a:r>
            <a:r>
              <a:rPr lang="en-US" dirty="0" err="1"/>
              <a:t>moguće</a:t>
            </a:r>
            <a:r>
              <a:rPr lang="en-US" dirty="0"/>
              <a:t> </a:t>
            </a:r>
            <a:r>
              <a:rPr lang="en-US" dirty="0" err="1"/>
              <a:t>odrediti</a:t>
            </a:r>
            <a:r>
              <a:rPr lang="en-US" dirty="0"/>
              <a:t> </a:t>
            </a:r>
            <a:r>
              <a:rPr lang="en-US" dirty="0" err="1"/>
              <a:t>pravac</a:t>
            </a:r>
            <a:r>
              <a:rPr lang="en-US" dirty="0"/>
              <a:t> </a:t>
            </a:r>
            <a:r>
              <a:rPr lang="en-US" dirty="0" err="1"/>
              <a:t>iz</a:t>
            </a:r>
            <a:r>
              <a:rPr lang="en-US" dirty="0"/>
              <a:t> </a:t>
            </a:r>
            <a:r>
              <a:rPr lang="en-US" dirty="0" err="1"/>
              <a:t>koga</a:t>
            </a:r>
            <a:r>
              <a:rPr lang="en-US" dirty="0"/>
              <a:t> </a:t>
            </a:r>
            <a:r>
              <a:rPr lang="en-US" dirty="0" err="1"/>
              <a:t>su</a:t>
            </a:r>
            <a:r>
              <a:rPr lang="en-US" dirty="0"/>
              <a:t> </a:t>
            </a:r>
            <a:r>
              <a:rPr lang="en-US" dirty="0" err="1"/>
              <a:t>dolazili</a:t>
            </a:r>
            <a:r>
              <a:rPr lang="en-US" dirty="0"/>
              <a:t> </a:t>
            </a:r>
            <a:r>
              <a:rPr lang="en-US" dirty="0" err="1"/>
              <a:t>trusni</a:t>
            </a:r>
            <a:r>
              <a:rPr lang="en-US" dirty="0"/>
              <a:t> </a:t>
            </a:r>
            <a:r>
              <a:rPr lang="en-US" dirty="0" err="1"/>
              <a:t>talasi</a:t>
            </a:r>
            <a:r>
              <a:rPr lang="en-US" dirty="0"/>
              <a:t>.</a:t>
            </a:r>
            <a:r>
              <a:rPr lang="en-US" dirty="0"/>
              <a:t/>
            </a:r>
            <a:br>
              <a:rPr lang="en-US" dirty="0"/>
            </a:br>
            <a:r>
              <a:rPr lang="en-US" b="1" dirty="0" err="1"/>
              <a:t>Seizmografi</a:t>
            </a:r>
            <a:r>
              <a:rPr lang="en-US" dirty="0"/>
              <a:t> </a:t>
            </a:r>
            <a:r>
              <a:rPr lang="en-US" dirty="0" err="1"/>
              <a:t>registruju</a:t>
            </a:r>
            <a:r>
              <a:rPr lang="en-US" dirty="0"/>
              <a:t> </a:t>
            </a:r>
            <a:r>
              <a:rPr lang="en-US" dirty="0" err="1"/>
              <a:t>vremensku</a:t>
            </a:r>
            <a:r>
              <a:rPr lang="en-US" dirty="0"/>
              <a:t> </a:t>
            </a:r>
            <a:r>
              <a:rPr lang="en-US" dirty="0" err="1"/>
              <a:t>istoriju</a:t>
            </a:r>
            <a:r>
              <a:rPr lang="en-US" dirty="0"/>
              <a:t> </a:t>
            </a:r>
            <a:r>
              <a:rPr lang="en-US" dirty="0" err="1"/>
              <a:t>potresa</a:t>
            </a:r>
            <a:r>
              <a:rPr lang="en-US" dirty="0"/>
              <a:t>. </a:t>
            </a:r>
            <a:r>
              <a:rPr lang="en-US" dirty="0" err="1"/>
              <a:t>Oscilacije</a:t>
            </a:r>
            <a:r>
              <a:rPr lang="en-US" dirty="0"/>
              <a:t> se </a:t>
            </a:r>
            <a:r>
              <a:rPr lang="en-US" dirty="0" err="1"/>
              <a:t>mehanički</a:t>
            </a:r>
            <a:r>
              <a:rPr lang="en-US" dirty="0"/>
              <a:t> </a:t>
            </a:r>
            <a:r>
              <a:rPr lang="en-US" dirty="0" err="1"/>
              <a:t>ili</a:t>
            </a:r>
            <a:r>
              <a:rPr lang="en-US" dirty="0"/>
              <a:t> </a:t>
            </a:r>
            <a:r>
              <a:rPr lang="en-US" dirty="0" err="1"/>
              <a:t>na</a:t>
            </a:r>
            <a:r>
              <a:rPr lang="en-US" dirty="0"/>
              <a:t> </a:t>
            </a:r>
            <a:r>
              <a:rPr lang="en-US" dirty="0" err="1"/>
              <a:t>neki</a:t>
            </a:r>
            <a:r>
              <a:rPr lang="en-US" dirty="0"/>
              <a:t> </a:t>
            </a:r>
            <a:r>
              <a:rPr lang="en-US" dirty="0" err="1"/>
              <a:t>drugi</a:t>
            </a:r>
            <a:r>
              <a:rPr lang="en-US" dirty="0"/>
              <a:t> </a:t>
            </a:r>
            <a:r>
              <a:rPr lang="en-US" dirty="0" err="1"/>
              <a:t>način</a:t>
            </a:r>
            <a:r>
              <a:rPr lang="en-US" dirty="0"/>
              <a:t> </a:t>
            </a:r>
            <a:r>
              <a:rPr lang="en-US" dirty="0" err="1"/>
              <a:t>prenose</a:t>
            </a:r>
            <a:r>
              <a:rPr lang="en-US" dirty="0"/>
              <a:t> </a:t>
            </a:r>
            <a:r>
              <a:rPr lang="en-US" dirty="0" err="1"/>
              <a:t>na</a:t>
            </a:r>
            <a:r>
              <a:rPr lang="en-US" dirty="0"/>
              <a:t> </a:t>
            </a:r>
            <a:r>
              <a:rPr lang="en-US" dirty="0" err="1"/>
              <a:t>traku</a:t>
            </a:r>
            <a:r>
              <a:rPr lang="en-US" dirty="0"/>
              <a:t> </a:t>
            </a:r>
            <a:r>
              <a:rPr lang="en-US" dirty="0" err="1"/>
              <a:t>koja</a:t>
            </a:r>
            <a:r>
              <a:rPr lang="en-US" dirty="0"/>
              <a:t> se </a:t>
            </a:r>
            <a:r>
              <a:rPr lang="en-US" dirty="0" err="1"/>
              <a:t>kreće</a:t>
            </a:r>
            <a:r>
              <a:rPr lang="en-US" dirty="0"/>
              <a:t> </a:t>
            </a:r>
            <a:r>
              <a:rPr lang="en-US" dirty="0" err="1"/>
              <a:t>ujednačenom</a:t>
            </a:r>
            <a:r>
              <a:rPr lang="en-US" dirty="0"/>
              <a:t> </a:t>
            </a:r>
            <a:r>
              <a:rPr lang="en-US" dirty="0" err="1"/>
              <a:t>brzinom</a:t>
            </a:r>
            <a:r>
              <a:rPr lang="en-US" dirty="0"/>
              <a:t>, </a:t>
            </a:r>
            <a:r>
              <a:rPr lang="en-US" dirty="0" err="1"/>
              <a:t>najčešće</a:t>
            </a:r>
            <a:r>
              <a:rPr lang="en-US" dirty="0"/>
              <a:t> 60 </a:t>
            </a:r>
            <a:r>
              <a:rPr lang="en-US" dirty="0" err="1"/>
              <a:t>ili</a:t>
            </a:r>
            <a:r>
              <a:rPr lang="en-US" dirty="0"/>
              <a:t> 120 mm u </a:t>
            </a:r>
            <a:r>
              <a:rPr lang="en-US" dirty="0" err="1"/>
              <a:t>minutu</a:t>
            </a:r>
            <a:r>
              <a:rPr lang="en-US" dirty="0"/>
              <a:t>.</a:t>
            </a:r>
            <a:r>
              <a:rPr lang="en-US" dirty="0"/>
              <a:t/>
            </a:r>
            <a:br>
              <a:rPr lang="en-US" dirty="0"/>
            </a:br>
            <a:r>
              <a:rPr lang="en-US" b="1" dirty="0" err="1"/>
              <a:t>Optički</a:t>
            </a:r>
            <a:r>
              <a:rPr lang="en-US" b="1" dirty="0"/>
              <a:t> </a:t>
            </a:r>
            <a:r>
              <a:rPr lang="en-US" b="1" dirty="0" err="1"/>
              <a:t>seizmografi</a:t>
            </a:r>
            <a:r>
              <a:rPr lang="en-US" dirty="0"/>
              <a:t> </a:t>
            </a:r>
            <a:r>
              <a:rPr lang="en-US" dirty="0" err="1"/>
              <a:t>registruju</a:t>
            </a:r>
            <a:r>
              <a:rPr lang="en-US" dirty="0"/>
              <a:t> </a:t>
            </a:r>
            <a:r>
              <a:rPr lang="en-US" dirty="0" err="1"/>
              <a:t>vremensku</a:t>
            </a:r>
            <a:r>
              <a:rPr lang="en-US" dirty="0"/>
              <a:t> </a:t>
            </a:r>
            <a:r>
              <a:rPr lang="en-US" dirty="0" err="1"/>
              <a:t>istoriju</a:t>
            </a:r>
            <a:r>
              <a:rPr lang="en-US" dirty="0"/>
              <a:t> </a:t>
            </a:r>
            <a:r>
              <a:rPr lang="en-US" dirty="0" err="1"/>
              <a:t>potresa</a:t>
            </a:r>
            <a:r>
              <a:rPr lang="en-US" dirty="0"/>
              <a:t> </a:t>
            </a:r>
            <a:r>
              <a:rPr lang="en-US" dirty="0" err="1"/>
              <a:t>na</a:t>
            </a:r>
            <a:r>
              <a:rPr lang="en-US" dirty="0"/>
              <a:t> </a:t>
            </a:r>
            <a:r>
              <a:rPr lang="en-US" dirty="0" err="1"/>
              <a:t>foto</a:t>
            </a:r>
            <a:r>
              <a:rPr lang="en-US" dirty="0"/>
              <a:t> </a:t>
            </a:r>
            <a:r>
              <a:rPr lang="en-US" dirty="0" err="1"/>
              <a:t>osetljivom</a:t>
            </a:r>
            <a:r>
              <a:rPr lang="en-US" dirty="0"/>
              <a:t> </a:t>
            </a:r>
            <a:r>
              <a:rPr lang="en-US" dirty="0" err="1"/>
              <a:t>papiru</a:t>
            </a:r>
            <a:r>
              <a:rPr lang="en-US" dirty="0"/>
              <a:t>. </a:t>
            </a:r>
            <a:r>
              <a:rPr lang="en-US" dirty="0" err="1"/>
              <a:t>Oscilacije</a:t>
            </a:r>
            <a:r>
              <a:rPr lang="en-US" dirty="0"/>
              <a:t> se </a:t>
            </a:r>
            <a:r>
              <a:rPr lang="en-US" dirty="0" err="1"/>
              <a:t>prenose</a:t>
            </a:r>
            <a:r>
              <a:rPr lang="en-US" dirty="0"/>
              <a:t> </a:t>
            </a:r>
            <a:r>
              <a:rPr lang="en-US" dirty="0" err="1"/>
              <a:t>preko</a:t>
            </a:r>
            <a:r>
              <a:rPr lang="en-US" dirty="0"/>
              <a:t> </a:t>
            </a:r>
            <a:r>
              <a:rPr lang="en-US" dirty="0" err="1"/>
              <a:t>elektronskih</a:t>
            </a:r>
            <a:r>
              <a:rPr lang="en-US" dirty="0"/>
              <a:t> </a:t>
            </a:r>
            <a:r>
              <a:rPr lang="en-US" dirty="0" err="1"/>
              <a:t>sklopova</a:t>
            </a:r>
            <a:r>
              <a:rPr lang="en-US" dirty="0"/>
              <a:t> </a:t>
            </a:r>
            <a:r>
              <a:rPr lang="en-US" dirty="0" err="1"/>
              <a:t>uz</a:t>
            </a:r>
            <a:r>
              <a:rPr lang="en-US" dirty="0"/>
              <a:t> </a:t>
            </a:r>
            <a:r>
              <a:rPr lang="en-US" dirty="0" err="1"/>
              <a:t>odgovarajuće</a:t>
            </a:r>
            <a:r>
              <a:rPr lang="en-US" dirty="0"/>
              <a:t> </a:t>
            </a:r>
            <a:r>
              <a:rPr lang="en-US" dirty="0" err="1"/>
              <a:t>pojačanje</a:t>
            </a:r>
            <a:r>
              <a:rPr lang="en-US" dirty="0"/>
              <a:t>.</a:t>
            </a:r>
            <a:r>
              <a:rPr lang="en-US" dirty="0"/>
              <a:t/>
            </a:r>
            <a:br>
              <a:rPr lang="en-US" dirty="0"/>
            </a:br>
            <a:r>
              <a:rPr lang="en-US" b="1" dirty="0" err="1"/>
              <a:t>Akcelerografi</a:t>
            </a:r>
            <a:r>
              <a:rPr lang="en-US" dirty="0"/>
              <a:t> mere </a:t>
            </a:r>
            <a:r>
              <a:rPr lang="en-US" dirty="0" err="1"/>
              <a:t>ubrzanje</a:t>
            </a:r>
            <a:r>
              <a:rPr lang="en-US" dirty="0"/>
              <a:t> </a:t>
            </a:r>
            <a:r>
              <a:rPr lang="en-US" dirty="0" err="1"/>
              <a:t>pri</a:t>
            </a:r>
            <a:r>
              <a:rPr lang="en-US" dirty="0"/>
              <a:t> </a:t>
            </a:r>
            <a:r>
              <a:rPr lang="en-US" dirty="0" err="1"/>
              <a:t>oscilovanju</a:t>
            </a:r>
            <a:r>
              <a:rPr lang="en-US" dirty="0"/>
              <a:t> </a:t>
            </a:r>
            <a:r>
              <a:rPr lang="en-US" dirty="0" err="1"/>
              <a:t>čestica</a:t>
            </a:r>
            <a:r>
              <a:rPr lang="en-US" dirty="0"/>
              <a:t> </a:t>
            </a:r>
            <a:r>
              <a:rPr lang="en-US" dirty="0" err="1"/>
              <a:t>tla</a:t>
            </a:r>
            <a:r>
              <a:rPr lang="en-US" dirty="0"/>
              <a:t>.</a:t>
            </a:r>
            <a:endParaRPr lang="en-US" dirty="0"/>
          </a:p>
        </p:txBody>
      </p:sp>
    </p:spTree>
    <p:extLst>
      <p:ext uri="{BB962C8B-B14F-4D97-AF65-F5344CB8AC3E}">
        <p14:creationId xmlns:p14="http://schemas.microsoft.com/office/powerpoint/2010/main" val="30224714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927"/>
            <a:ext cx="5638800" cy="1371600"/>
          </a:xfrm>
        </p:spPr>
        <p:txBody>
          <a:bodyPr/>
          <a:lstStyle/>
          <a:p>
            <a:r>
              <a:rPr lang="en-US" dirty="0" smtClean="0"/>
              <a:t>EFEKTI I POSLEDICE</a:t>
            </a:r>
            <a:endParaRPr lang="en-US" dirty="0"/>
          </a:p>
        </p:txBody>
      </p:sp>
      <p:sp>
        <p:nvSpPr>
          <p:cNvPr id="5" name="Content Placeholder 4"/>
          <p:cNvSpPr>
            <a:spLocks noGrp="1"/>
          </p:cNvSpPr>
          <p:nvPr>
            <p:ph idx="1"/>
          </p:nvPr>
        </p:nvSpPr>
        <p:spPr>
          <a:xfrm>
            <a:off x="228600" y="1371600"/>
            <a:ext cx="8839200" cy="4876800"/>
          </a:xfrm>
        </p:spPr>
        <p:txBody>
          <a:bodyPr>
            <a:normAutofit fontScale="77500" lnSpcReduction="20000"/>
          </a:bodyPr>
          <a:lstStyle/>
          <a:p>
            <a:r>
              <a:rPr lang="vi-VN" b="1" dirty="0"/>
              <a:t>Klizanje </a:t>
            </a:r>
            <a:r>
              <a:rPr lang="vi-VN" b="1" dirty="0" smtClean="0"/>
              <a:t>tla</a:t>
            </a:r>
            <a:endParaRPr lang="sr-Cyrl-RS" b="1" dirty="0"/>
          </a:p>
          <a:p>
            <a:r>
              <a:rPr lang="vi-VN" dirty="0"/>
              <a:t>Zemljotresi mogu aktivirati pokretanje tla na padinama (klizanje), odlamanje kamenih blokova i nastanak odrona i pokretanje lavina koje mogu u brdsko-planinskim predelima naneti veliku materijalnu štetu i ugroziti ljudske živote.</a:t>
            </a:r>
          </a:p>
          <a:p>
            <a:r>
              <a:rPr lang="vi-VN" b="1" dirty="0" smtClean="0"/>
              <a:t>Požari</a:t>
            </a:r>
            <a:endParaRPr lang="sr-Cyrl-RS" b="1" dirty="0"/>
          </a:p>
          <a:p>
            <a:r>
              <a:rPr lang="vi-VN" dirty="0" smtClean="0"/>
              <a:t>Požari</a:t>
            </a:r>
            <a:r>
              <a:rPr lang="en-US" dirty="0"/>
              <a:t> </a:t>
            </a:r>
            <a:r>
              <a:rPr lang="vi-VN" dirty="0" smtClean="0"/>
              <a:t>mogu </a:t>
            </a:r>
            <a:r>
              <a:rPr lang="vi-VN" dirty="0"/>
              <a:t>biti pratioci zemljotresa pri čemu oni obično mogu biti izazvani kidanjem električnih vodova i gasnih infrastrukturnih pravaca.</a:t>
            </a:r>
          </a:p>
          <a:p>
            <a:r>
              <a:rPr lang="vi-VN" b="1" dirty="0"/>
              <a:t>Likvefakcija </a:t>
            </a:r>
            <a:r>
              <a:rPr lang="vi-VN" b="1" dirty="0" smtClean="0"/>
              <a:t>tla</a:t>
            </a:r>
            <a:endParaRPr lang="sr-Cyrl-RS" b="1" dirty="0"/>
          </a:p>
          <a:p>
            <a:r>
              <a:rPr lang="vi-VN" dirty="0"/>
              <a:t>Likvefakcija nastaje, kada usled trešenja tla, vodom zasićeni granularni </a:t>
            </a:r>
            <a:r>
              <a:rPr lang="vi-VN" dirty="0" smtClean="0"/>
              <a:t>materij</a:t>
            </a:r>
            <a:r>
              <a:rPr lang="en-US" dirty="0"/>
              <a:t>a</a:t>
            </a:r>
            <a:r>
              <a:rPr lang="vi-VN" dirty="0" smtClean="0"/>
              <a:t>l</a:t>
            </a:r>
            <a:r>
              <a:rPr lang="vi-VN" dirty="0"/>
              <a:t> privremeno izgubi čvrstoću i počne da se ponaša kao </a:t>
            </a:r>
            <a:r>
              <a:rPr lang="vi-VN" dirty="0" smtClean="0"/>
              <a:t>tečnost</a:t>
            </a:r>
            <a:r>
              <a:rPr lang="en-US" dirty="0"/>
              <a:t>.</a:t>
            </a:r>
            <a:r>
              <a:rPr lang="vi-VN" dirty="0" smtClean="0"/>
              <a:t> </a:t>
            </a:r>
            <a:r>
              <a:rPr lang="vi-VN" dirty="0"/>
              <a:t>Ova pojava može uzrokovati znatne štete, kako </a:t>
            </a:r>
            <a:r>
              <a:rPr lang="vi-VN" dirty="0" smtClean="0"/>
              <a:t>na</a:t>
            </a:r>
            <a:r>
              <a:rPr lang="en-US" dirty="0" smtClean="0"/>
              <a:t> </a:t>
            </a:r>
            <a:r>
              <a:rPr lang="vi-VN" dirty="0" smtClean="0"/>
              <a:t>mostovima</a:t>
            </a:r>
            <a:r>
              <a:rPr lang="vi-VN" dirty="0"/>
              <a:t> tako i na zgradama, koji se obično naginju ili tonu u otečnjeni sediment.</a:t>
            </a:r>
          </a:p>
          <a:p>
            <a:r>
              <a:rPr lang="vi-VN" b="1" dirty="0" smtClean="0"/>
              <a:t>Cunami</a:t>
            </a:r>
            <a:endParaRPr lang="sr-Cyrl-RS" b="1" dirty="0"/>
          </a:p>
          <a:p>
            <a:r>
              <a:rPr lang="vi-VN" dirty="0"/>
              <a:t>Širenje </a:t>
            </a:r>
            <a:r>
              <a:rPr lang="vi-VN" dirty="0" smtClean="0"/>
              <a:t>cunamija</a:t>
            </a:r>
            <a:r>
              <a:rPr lang="en-US" dirty="0" smtClean="0"/>
              <a:t> </a:t>
            </a:r>
            <a:r>
              <a:rPr lang="vi-VN" dirty="0" smtClean="0"/>
              <a:t>od </a:t>
            </a:r>
            <a:r>
              <a:rPr lang="vi-VN" dirty="0"/>
              <a:t>potresa u Indijskom okeanu 2004. godine</a:t>
            </a:r>
          </a:p>
          <a:p>
            <a:r>
              <a:rPr lang="vi-VN" dirty="0"/>
              <a:t>Potresi s epicentrom na dnu mora izazivaju talase su cunami koji mogu dosegnuti visinu i do 30 m (Cunami u Indijskom okeanu 2004.).</a:t>
            </a:r>
          </a:p>
          <a:p>
            <a:r>
              <a:rPr lang="vi-VN" dirty="0"/>
              <a:t>Procenjuje se da godišnje ima oko 900,000 potresa magnitude do 2.5 (po Rihteru) a oni jači su ređi i pojavljuju se svakih 5 do 10 godina</a:t>
            </a:r>
          </a:p>
          <a:p>
            <a:endParaRPr lang="en-US" dirty="0"/>
          </a:p>
        </p:txBody>
      </p:sp>
    </p:spTree>
    <p:extLst>
      <p:ext uri="{BB962C8B-B14F-4D97-AF65-F5344CB8AC3E}">
        <p14:creationId xmlns:p14="http://schemas.microsoft.com/office/powerpoint/2010/main" val="163055527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58" y="914400"/>
            <a:ext cx="4483742" cy="2575767"/>
          </a:xfrm>
          <a:prstGeom prst="rect">
            <a:avLst/>
          </a:prstGeom>
        </p:spPr>
      </p:pic>
      <p:sp>
        <p:nvSpPr>
          <p:cNvPr id="3" name="TextBox 2"/>
          <p:cNvSpPr txBox="1"/>
          <p:nvPr/>
        </p:nvSpPr>
        <p:spPr>
          <a:xfrm>
            <a:off x="2816754" y="221673"/>
            <a:ext cx="4267200" cy="461665"/>
          </a:xfrm>
          <a:prstGeom prst="rect">
            <a:avLst/>
          </a:prstGeom>
          <a:noFill/>
        </p:spPr>
        <p:txBody>
          <a:bodyPr wrap="square" rtlCol="0">
            <a:spAutoFit/>
          </a:bodyPr>
          <a:lstStyle/>
          <a:p>
            <a:r>
              <a:rPr lang="en-US" sz="2400" dirty="0" smtClean="0"/>
              <a:t>POSLEDICE ZEMLJOTRESA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04022"/>
            <a:ext cx="4122295" cy="2743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640755"/>
            <a:ext cx="3471366" cy="28494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531731"/>
            <a:ext cx="4191000" cy="3139204"/>
          </a:xfrm>
          <a:prstGeom prst="rect">
            <a:avLst/>
          </a:prstGeom>
        </p:spPr>
      </p:pic>
    </p:spTree>
    <p:extLst>
      <p:ext uri="{BB962C8B-B14F-4D97-AF65-F5344CB8AC3E}">
        <p14:creationId xmlns:p14="http://schemas.microsoft.com/office/powerpoint/2010/main" val="75756972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2514600" cy="990600"/>
          </a:xfrm>
        </p:spPr>
        <p:txBody>
          <a:bodyPr/>
          <a:lstStyle/>
          <a:p>
            <a:r>
              <a:rPr lang="en-US" dirty="0" smtClean="0"/>
              <a:t>VULKANI</a:t>
            </a:r>
            <a:endParaRPr lang="en-US" dirty="0"/>
          </a:p>
        </p:txBody>
      </p:sp>
      <p:sp>
        <p:nvSpPr>
          <p:cNvPr id="3" name="Content Placeholder 2"/>
          <p:cNvSpPr>
            <a:spLocks noGrp="1"/>
          </p:cNvSpPr>
          <p:nvPr>
            <p:ph idx="1"/>
          </p:nvPr>
        </p:nvSpPr>
        <p:spPr>
          <a:xfrm>
            <a:off x="152400" y="381000"/>
            <a:ext cx="8077200" cy="5334000"/>
          </a:xfrm>
        </p:spPr>
        <p:txBody>
          <a:bodyPr>
            <a:normAutofit/>
          </a:bodyPr>
          <a:lstStyle/>
          <a:p>
            <a:r>
              <a:rPr lang="en-US" b="1" dirty="0" err="1"/>
              <a:t>Vulkani</a:t>
            </a:r>
            <a:r>
              <a:rPr lang="en-US" dirty="0"/>
              <a:t> </a:t>
            </a:r>
            <a:r>
              <a:rPr lang="en-US" dirty="0" err="1"/>
              <a:t>su</a:t>
            </a:r>
            <a:r>
              <a:rPr lang="en-US" dirty="0"/>
              <a:t> </a:t>
            </a:r>
            <a:r>
              <a:rPr lang="en-US" dirty="0" err="1"/>
              <a:t>najzanimljivije</a:t>
            </a:r>
            <a:r>
              <a:rPr lang="en-US" dirty="0"/>
              <a:t> </a:t>
            </a:r>
            <a:r>
              <a:rPr lang="en-US" dirty="0" err="1"/>
              <a:t>i</a:t>
            </a:r>
            <a:r>
              <a:rPr lang="en-US" dirty="0"/>
              <a:t> </a:t>
            </a:r>
            <a:r>
              <a:rPr lang="en-US" dirty="0" err="1"/>
              <a:t>najčudnije</a:t>
            </a:r>
            <a:r>
              <a:rPr lang="en-US" dirty="0"/>
              <a:t> </a:t>
            </a:r>
            <a:r>
              <a:rPr lang="en-US" dirty="0" err="1"/>
              <a:t>tvorevine</a:t>
            </a:r>
            <a:r>
              <a:rPr lang="en-US" dirty="0"/>
              <a:t> </a:t>
            </a:r>
            <a:r>
              <a:rPr lang="en-US" dirty="0" err="1"/>
              <a:t>prirode</a:t>
            </a:r>
            <a:r>
              <a:rPr lang="en-US" dirty="0"/>
              <a:t> </a:t>
            </a:r>
            <a:r>
              <a:rPr lang="en-US" dirty="0" err="1"/>
              <a:t>na</a:t>
            </a:r>
            <a:r>
              <a:rPr lang="en-US" dirty="0"/>
              <a:t> </a:t>
            </a:r>
            <a:r>
              <a:rPr lang="en-US" dirty="0" err="1" smtClean="0"/>
              <a:t>Zemlji</a:t>
            </a:r>
            <a:r>
              <a:rPr lang="en-US" dirty="0" smtClean="0"/>
              <a:t>. </a:t>
            </a:r>
            <a:r>
              <a:rPr lang="en-US" dirty="0" err="1" smtClean="0"/>
              <a:t>Kad</a:t>
            </a:r>
            <a:r>
              <a:rPr lang="en-US" dirty="0" smtClean="0"/>
              <a:t> </a:t>
            </a:r>
            <a:r>
              <a:rPr lang="en-US" dirty="0" err="1"/>
              <a:t>prorade</a:t>
            </a:r>
            <a:r>
              <a:rPr lang="en-US" dirty="0"/>
              <a:t>, </a:t>
            </a:r>
            <a:r>
              <a:rPr lang="en-US" dirty="0" err="1"/>
              <a:t>vulkani</a:t>
            </a:r>
            <a:r>
              <a:rPr lang="en-US" dirty="0"/>
              <a:t> </a:t>
            </a:r>
            <a:r>
              <a:rPr lang="en-US" dirty="0" err="1"/>
              <a:t>ruše</a:t>
            </a:r>
            <a:r>
              <a:rPr lang="en-US" dirty="0"/>
              <a:t>, </a:t>
            </a:r>
            <a:r>
              <a:rPr lang="en-US" dirty="0" err="1"/>
              <a:t>razaraju</a:t>
            </a:r>
            <a:r>
              <a:rPr lang="en-US" dirty="0"/>
              <a:t> </a:t>
            </a:r>
            <a:r>
              <a:rPr lang="en-US" dirty="0" err="1"/>
              <a:t>i</a:t>
            </a:r>
            <a:r>
              <a:rPr lang="en-US" dirty="0"/>
              <a:t> </a:t>
            </a:r>
            <a:r>
              <a:rPr lang="en-US" dirty="0" err="1"/>
              <a:t>uništavaju</a:t>
            </a:r>
            <a:r>
              <a:rPr lang="en-US" dirty="0"/>
              <a:t> </a:t>
            </a:r>
            <a:r>
              <a:rPr lang="en-US" dirty="0" err="1"/>
              <a:t>sve</a:t>
            </a:r>
            <a:r>
              <a:rPr lang="en-US" dirty="0"/>
              <a:t>, </a:t>
            </a:r>
            <a:r>
              <a:rPr lang="en-US" dirty="0" err="1"/>
              <a:t>ponekad</a:t>
            </a:r>
            <a:r>
              <a:rPr lang="en-US" dirty="0"/>
              <a:t> </a:t>
            </a:r>
            <a:r>
              <a:rPr lang="en-US" dirty="0" err="1"/>
              <a:t>i</a:t>
            </a:r>
            <a:r>
              <a:rPr lang="en-US" dirty="0"/>
              <a:t> </a:t>
            </a:r>
            <a:r>
              <a:rPr lang="en-US" dirty="0" err="1"/>
              <a:t>hiljadama</a:t>
            </a:r>
            <a:r>
              <a:rPr lang="en-US" dirty="0"/>
              <a:t> </a:t>
            </a:r>
            <a:r>
              <a:rPr lang="en-US" dirty="0" err="1"/>
              <a:t>kilometara</a:t>
            </a:r>
            <a:r>
              <a:rPr lang="en-US" dirty="0"/>
              <a:t> </a:t>
            </a:r>
            <a:r>
              <a:rPr lang="en-US" dirty="0" err="1"/>
              <a:t>unaokolo</a:t>
            </a:r>
            <a:r>
              <a:rPr lang="en-US" dirty="0"/>
              <a:t>. </a:t>
            </a:r>
            <a:r>
              <a:rPr lang="en-US" dirty="0" err="1"/>
              <a:t>Ponekad</a:t>
            </a:r>
            <a:r>
              <a:rPr lang="en-US" dirty="0"/>
              <a:t> </a:t>
            </a:r>
            <a:r>
              <a:rPr lang="en-US" dirty="0" err="1"/>
              <a:t>i</a:t>
            </a:r>
            <a:r>
              <a:rPr lang="en-US" dirty="0"/>
              <a:t> </a:t>
            </a:r>
            <a:r>
              <a:rPr lang="en-US" dirty="0" err="1"/>
              <a:t>više</a:t>
            </a:r>
            <a:r>
              <a:rPr lang="en-US" dirty="0"/>
              <a:t>. U </a:t>
            </a:r>
            <a:r>
              <a:rPr lang="en-US" dirty="0" err="1"/>
              <a:t>stanju</a:t>
            </a:r>
            <a:r>
              <a:rPr lang="en-US" dirty="0"/>
              <a:t> </a:t>
            </a:r>
            <a:r>
              <a:rPr lang="en-US" dirty="0" err="1"/>
              <a:t>su</a:t>
            </a:r>
            <a:r>
              <a:rPr lang="en-US" dirty="0"/>
              <a:t> da </a:t>
            </a:r>
            <a:r>
              <a:rPr lang="en-US" dirty="0" err="1"/>
              <a:t>sterilišu</a:t>
            </a:r>
            <a:r>
              <a:rPr lang="en-US" dirty="0"/>
              <a:t> </a:t>
            </a:r>
            <a:r>
              <a:rPr lang="en-US" dirty="0" err="1"/>
              <a:t>čitava</a:t>
            </a:r>
            <a:r>
              <a:rPr lang="en-US" dirty="0"/>
              <a:t> </a:t>
            </a:r>
            <a:r>
              <a:rPr lang="en-US" dirty="0" err="1"/>
              <a:t>područja</a:t>
            </a:r>
            <a:r>
              <a:rPr lang="en-US" dirty="0"/>
              <a:t>, da </a:t>
            </a:r>
            <a:r>
              <a:rPr lang="en-US" dirty="0" err="1"/>
              <a:t>unište</a:t>
            </a:r>
            <a:r>
              <a:rPr lang="en-US" dirty="0"/>
              <a:t> </a:t>
            </a:r>
            <a:r>
              <a:rPr lang="en-US" dirty="0" err="1"/>
              <a:t>i</a:t>
            </a:r>
            <a:r>
              <a:rPr lang="en-US" dirty="0"/>
              <a:t> </a:t>
            </a:r>
            <a:r>
              <a:rPr lang="en-US" dirty="0" err="1"/>
              <a:t>poslednji</a:t>
            </a:r>
            <a:r>
              <a:rPr lang="en-US" dirty="0"/>
              <a:t> </a:t>
            </a:r>
            <a:r>
              <a:rPr lang="en-US" dirty="0" err="1"/>
              <a:t>trag</a:t>
            </a:r>
            <a:r>
              <a:rPr lang="en-US" dirty="0"/>
              <a:t> </a:t>
            </a:r>
            <a:r>
              <a:rPr lang="en-US" dirty="0" err="1"/>
              <a:t>života</a:t>
            </a:r>
            <a:r>
              <a:rPr lang="en-US" dirty="0"/>
              <a:t>. </a:t>
            </a:r>
            <a:r>
              <a:rPr lang="en-US" dirty="0" err="1"/>
              <a:t>Ipak</a:t>
            </a:r>
            <a:r>
              <a:rPr lang="en-US" dirty="0"/>
              <a:t>, </a:t>
            </a:r>
            <a:r>
              <a:rPr lang="en-US" dirty="0" err="1"/>
              <a:t>bez</a:t>
            </a:r>
            <a:r>
              <a:rPr lang="en-US" dirty="0"/>
              <a:t> </a:t>
            </a:r>
            <a:r>
              <a:rPr lang="en-US" dirty="0" err="1"/>
              <a:t>vulkana</a:t>
            </a:r>
            <a:r>
              <a:rPr lang="en-US" dirty="0"/>
              <a:t> </a:t>
            </a:r>
            <a:r>
              <a:rPr lang="en-US" dirty="0" err="1"/>
              <a:t>život</a:t>
            </a:r>
            <a:r>
              <a:rPr lang="en-US" dirty="0"/>
              <a:t> </a:t>
            </a:r>
            <a:r>
              <a:rPr lang="en-US" dirty="0" err="1"/>
              <a:t>na</a:t>
            </a:r>
            <a:r>
              <a:rPr lang="en-US" dirty="0"/>
              <a:t> </a:t>
            </a:r>
            <a:r>
              <a:rPr lang="en-US" dirty="0" err="1"/>
              <a:t>ovoj</a:t>
            </a:r>
            <a:r>
              <a:rPr lang="en-US" dirty="0"/>
              <a:t> </a:t>
            </a:r>
            <a:r>
              <a:rPr lang="en-US" dirty="0" err="1"/>
              <a:t>planeti</a:t>
            </a:r>
            <a:r>
              <a:rPr lang="en-US" dirty="0"/>
              <a:t> ne bi bio </a:t>
            </a:r>
            <a:r>
              <a:rPr lang="en-US" dirty="0" err="1"/>
              <a:t>moguć</a:t>
            </a:r>
            <a:r>
              <a:rPr lang="en-US" dirty="0"/>
              <a:t>.</a:t>
            </a:r>
          </a:p>
          <a:p>
            <a:r>
              <a:rPr lang="en-US" dirty="0" err="1"/>
              <a:t>Vulkani</a:t>
            </a:r>
            <a:r>
              <a:rPr lang="en-US" dirty="0"/>
              <a:t> </a:t>
            </a:r>
            <a:r>
              <a:rPr lang="en-US" dirty="0" err="1"/>
              <a:t>mogu</a:t>
            </a:r>
            <a:r>
              <a:rPr lang="en-US" dirty="0"/>
              <a:t> da </a:t>
            </a:r>
            <a:r>
              <a:rPr lang="en-US" dirty="0" err="1"/>
              <a:t>promene</a:t>
            </a:r>
            <a:r>
              <a:rPr lang="en-US" dirty="0"/>
              <a:t> </a:t>
            </a:r>
            <a:r>
              <a:rPr lang="en-US" dirty="0" err="1"/>
              <a:t>klimu</a:t>
            </a:r>
            <a:r>
              <a:rPr lang="en-US" dirty="0"/>
              <a:t> </a:t>
            </a:r>
            <a:r>
              <a:rPr lang="en-US" dirty="0" err="1"/>
              <a:t>područja</a:t>
            </a:r>
            <a:r>
              <a:rPr lang="en-US" dirty="0"/>
              <a:t>, </a:t>
            </a:r>
            <a:r>
              <a:rPr lang="en-US" dirty="0" err="1"/>
              <a:t>ponekad</a:t>
            </a:r>
            <a:r>
              <a:rPr lang="en-US" dirty="0"/>
              <a:t> </a:t>
            </a:r>
            <a:r>
              <a:rPr lang="en-US" dirty="0" err="1"/>
              <a:t>i</a:t>
            </a:r>
            <a:r>
              <a:rPr lang="en-US" dirty="0"/>
              <a:t> </a:t>
            </a:r>
            <a:r>
              <a:rPr lang="en-US" dirty="0" err="1"/>
              <a:t>čitave</a:t>
            </a:r>
            <a:r>
              <a:rPr lang="en-US" dirty="0"/>
              <a:t> </a:t>
            </a:r>
            <a:r>
              <a:rPr lang="en-US" dirty="0" err="1" smtClean="0"/>
              <a:t>planete</a:t>
            </a:r>
            <a:r>
              <a:rPr lang="en-US" dirty="0" smtClean="0"/>
              <a:t>. </a:t>
            </a:r>
            <a:r>
              <a:rPr lang="en-US" dirty="0" err="1" smtClean="0"/>
              <a:t>Vulkani</a:t>
            </a:r>
            <a:r>
              <a:rPr lang="en-US" dirty="0" smtClean="0"/>
              <a:t> </a:t>
            </a:r>
            <a:r>
              <a:rPr lang="en-US" dirty="0" err="1"/>
              <a:t>su</a:t>
            </a:r>
            <a:r>
              <a:rPr lang="en-US" dirty="0"/>
              <a:t> </a:t>
            </a:r>
            <a:r>
              <a:rPr lang="en-US" dirty="0" err="1"/>
              <a:t>deo</a:t>
            </a:r>
            <a:r>
              <a:rPr lang="en-US" dirty="0"/>
              <a:t> </a:t>
            </a:r>
            <a:r>
              <a:rPr lang="en-US" dirty="0" err="1"/>
              <a:t>mehanizma</a:t>
            </a:r>
            <a:r>
              <a:rPr lang="en-US" dirty="0"/>
              <a:t> </a:t>
            </a:r>
            <a:r>
              <a:rPr lang="en-US" dirty="0" err="1"/>
              <a:t>kojim</a:t>
            </a:r>
            <a:r>
              <a:rPr lang="en-US" dirty="0"/>
              <a:t> se </a:t>
            </a:r>
            <a:r>
              <a:rPr lang="en-US" dirty="0" err="1"/>
              <a:t>planeta</a:t>
            </a:r>
            <a:r>
              <a:rPr lang="en-US" dirty="0"/>
              <a:t> </a:t>
            </a:r>
            <a:r>
              <a:rPr lang="en-US" dirty="0" err="1"/>
              <a:t>brani</a:t>
            </a:r>
            <a:r>
              <a:rPr lang="en-US" dirty="0"/>
              <a:t> od </a:t>
            </a:r>
            <a:r>
              <a:rPr lang="en-US" dirty="0" err="1"/>
              <a:t>ekstremnih</a:t>
            </a:r>
            <a:r>
              <a:rPr lang="en-US" dirty="0"/>
              <a:t> </a:t>
            </a:r>
            <a:r>
              <a:rPr lang="en-US" dirty="0" err="1"/>
              <a:t>promena</a:t>
            </a:r>
            <a:r>
              <a:rPr lang="en-US" dirty="0"/>
              <a:t>. </a:t>
            </a:r>
            <a:r>
              <a:rPr lang="en-US" dirty="0" err="1"/>
              <a:t>Bez</a:t>
            </a:r>
            <a:r>
              <a:rPr lang="en-US" dirty="0"/>
              <a:t> </a:t>
            </a:r>
            <a:r>
              <a:rPr lang="en-US" dirty="0" err="1"/>
              <a:t>vulkana</a:t>
            </a:r>
            <a:r>
              <a:rPr lang="en-US" dirty="0"/>
              <a:t> </a:t>
            </a:r>
            <a:r>
              <a:rPr lang="en-US" dirty="0" err="1"/>
              <a:t>sve</a:t>
            </a:r>
            <a:r>
              <a:rPr lang="en-US" dirty="0"/>
              <a:t> bi </a:t>
            </a:r>
            <a:r>
              <a:rPr lang="en-US" dirty="0" err="1"/>
              <a:t>bilo</a:t>
            </a:r>
            <a:r>
              <a:rPr lang="en-US" dirty="0"/>
              <a:t> </a:t>
            </a:r>
            <a:r>
              <a:rPr lang="en-US" dirty="0" err="1"/>
              <a:t>drugačije</a:t>
            </a:r>
            <a:r>
              <a:rPr lang="en-US" dirty="0"/>
              <a:t>.</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4572000"/>
            <a:ext cx="3269422" cy="215453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236" y="4500219"/>
            <a:ext cx="2895600" cy="2298096"/>
          </a:xfrm>
          <a:prstGeom prst="rect">
            <a:avLst/>
          </a:prstGeom>
        </p:spPr>
      </p:pic>
    </p:spTree>
    <p:extLst>
      <p:ext uri="{BB962C8B-B14F-4D97-AF65-F5344CB8AC3E}">
        <p14:creationId xmlns:p14="http://schemas.microsoft.com/office/powerpoint/2010/main" val="363869194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04800"/>
            <a:ext cx="4495800" cy="1600200"/>
          </a:xfrm>
        </p:spPr>
        <p:txBody>
          <a:bodyPr/>
          <a:lstStyle/>
          <a:p>
            <a:r>
              <a:rPr lang="en-US" dirty="0" err="1" smtClean="0"/>
              <a:t>Delovi</a:t>
            </a:r>
            <a:r>
              <a:rPr lang="en-US" dirty="0" smtClean="0"/>
              <a:t> </a:t>
            </a:r>
            <a:r>
              <a:rPr lang="en-US" dirty="0" err="1" smtClean="0"/>
              <a:t>vulkana</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981200"/>
            <a:ext cx="4681874" cy="4191000"/>
          </a:xfrm>
          <a:prstGeom prst="rect">
            <a:avLst/>
          </a:prstGeom>
        </p:spPr>
      </p:pic>
    </p:spTree>
    <p:extLst>
      <p:ext uri="{BB962C8B-B14F-4D97-AF65-F5344CB8AC3E}">
        <p14:creationId xmlns:p14="http://schemas.microsoft.com/office/powerpoint/2010/main" val="3568623364"/>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4636"/>
            <a:ext cx="5029200" cy="1066800"/>
          </a:xfrm>
        </p:spPr>
        <p:txBody>
          <a:bodyPr>
            <a:normAutofit fontScale="90000"/>
          </a:bodyPr>
          <a:lstStyle/>
          <a:p>
            <a:r>
              <a:rPr lang="en-US" dirty="0" err="1" smtClean="0"/>
              <a:t>Vulkan</a:t>
            </a:r>
            <a:r>
              <a:rPr lang="en-US" dirty="0" smtClean="0"/>
              <a:t> </a:t>
            </a:r>
            <a:r>
              <a:rPr lang="en-US" dirty="0" err="1" smtClean="0"/>
              <a:t>Fudzijama</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799" y="1371600"/>
            <a:ext cx="5964621" cy="4324350"/>
          </a:xfrm>
        </p:spPr>
      </p:pic>
    </p:spTree>
    <p:extLst>
      <p:ext uri="{BB962C8B-B14F-4D97-AF65-F5344CB8AC3E}">
        <p14:creationId xmlns:p14="http://schemas.microsoft.com/office/powerpoint/2010/main" val="363828032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543800" cy="1524000"/>
          </a:xfrm>
        </p:spPr>
        <p:txBody>
          <a:bodyPr>
            <a:normAutofit fontScale="90000"/>
          </a:bodyPr>
          <a:lstStyle/>
          <a:p>
            <a:r>
              <a:rPr lang="en-US" sz="5400" dirty="0" smtClean="0"/>
              <a:t>OSNOVNE KARAKTERISTIKE</a:t>
            </a:r>
            <a:br>
              <a:rPr lang="en-US" sz="5400" dirty="0" smtClean="0"/>
            </a:br>
            <a:r>
              <a:rPr lang="en-US" sz="5400" dirty="0" smtClean="0"/>
              <a:t>                   VULKANA</a:t>
            </a:r>
            <a:endParaRPr lang="en-US" sz="5400" dirty="0"/>
          </a:p>
        </p:txBody>
      </p:sp>
      <p:sp>
        <p:nvSpPr>
          <p:cNvPr id="3" name="Subtitle 2"/>
          <p:cNvSpPr>
            <a:spLocks noGrp="1"/>
          </p:cNvSpPr>
          <p:nvPr>
            <p:ph type="subTitle" idx="1"/>
          </p:nvPr>
        </p:nvSpPr>
        <p:spPr>
          <a:xfrm>
            <a:off x="0" y="3048000"/>
            <a:ext cx="8070273" cy="4038600"/>
          </a:xfrm>
        </p:spPr>
        <p:txBody>
          <a:bodyPr>
            <a:normAutofit fontScale="92500" lnSpcReduction="20000"/>
          </a:bodyPr>
          <a:lstStyle/>
          <a:p>
            <a:r>
              <a:rPr lang="vi-VN" dirty="0"/>
              <a:t>Vulkan predstavlja otvor </a:t>
            </a:r>
            <a:r>
              <a:rPr lang="vi-VN" dirty="0" smtClean="0"/>
              <a:t>u</a:t>
            </a:r>
            <a:r>
              <a:rPr lang="vi-VN" dirty="0"/>
              <a:t> Zemljinoj </a:t>
            </a:r>
            <a:r>
              <a:rPr lang="vi-VN" dirty="0" smtClean="0"/>
              <a:t>kori, </a:t>
            </a:r>
            <a:r>
              <a:rPr lang="vi-VN" dirty="0"/>
              <a:t>kroz koji </a:t>
            </a:r>
            <a:r>
              <a:rPr lang="vi-VN" dirty="0" smtClean="0"/>
              <a:t>lava,</a:t>
            </a:r>
            <a:r>
              <a:rPr lang="vi-VN" dirty="0"/>
              <a:t> </a:t>
            </a:r>
            <a:r>
              <a:rPr lang="vi-VN" dirty="0" smtClean="0"/>
              <a:t>pepeo</a:t>
            </a:r>
            <a:r>
              <a:rPr lang="en-US" dirty="0"/>
              <a:t> </a:t>
            </a:r>
            <a:r>
              <a:rPr lang="vi-VN" dirty="0" smtClean="0"/>
              <a:t>i</a:t>
            </a:r>
            <a:r>
              <a:rPr lang="vi-VN" dirty="0"/>
              <a:t> </a:t>
            </a:r>
            <a:r>
              <a:rPr lang="vi-VN" dirty="0" smtClean="0"/>
              <a:t>gasovi</a:t>
            </a:r>
            <a:r>
              <a:rPr lang="vi-VN" dirty="0"/>
              <a:t> bivaju istisnuti na površinu, gde se hlade i talože. Reč vulkan potiče od ostrva Vulkano u Tirenskom moru, a nauka koja se bavi izučavanjem vulkana naziva se vulkanologija. Sa stanovišta određivanja geografskog položaja i opisom vulkana kao morfološki nastalih oblika nakon vulkanskih erupcija, bez pretenzija ulaženja u sam proces nastanka i njegovog objašnjenja, vulkanima se bavi geografija.</a:t>
            </a:r>
          </a:p>
          <a:p>
            <a:r>
              <a:rPr lang="vi-VN" dirty="0"/>
              <a:t/>
            </a:r>
            <a:br>
              <a:rPr lang="vi-VN" dirty="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863224"/>
            <a:ext cx="3224645" cy="22035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295401"/>
            <a:ext cx="3055803" cy="1771330"/>
          </a:xfrm>
          <a:prstGeom prst="rect">
            <a:avLst/>
          </a:prstGeom>
        </p:spPr>
      </p:pic>
    </p:spTree>
    <p:extLst>
      <p:ext uri="{BB962C8B-B14F-4D97-AF65-F5344CB8AC3E}">
        <p14:creationId xmlns:p14="http://schemas.microsoft.com/office/powerpoint/2010/main" val="341797546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 y="439530"/>
            <a:ext cx="9116291" cy="5715000"/>
          </a:xfrm>
        </p:spPr>
        <p:txBody>
          <a:bodyPr>
            <a:normAutofit/>
          </a:bodyPr>
          <a:lstStyle/>
          <a:p>
            <a:r>
              <a:rPr lang="en-US" dirty="0"/>
              <a:t> Na </a:t>
            </a:r>
            <a:r>
              <a:rPr lang="en-US" dirty="0" err="1"/>
              <a:t>samom</a:t>
            </a:r>
            <a:r>
              <a:rPr lang="en-US" dirty="0"/>
              <a:t> </a:t>
            </a:r>
            <a:r>
              <a:rPr lang="en-US" dirty="0" err="1"/>
              <a:t>dnu</a:t>
            </a:r>
            <a:r>
              <a:rPr lang="en-US" dirty="0"/>
              <a:t> </a:t>
            </a:r>
            <a:r>
              <a:rPr lang="en-US" dirty="0" err="1"/>
              <a:t>vulkanskih</a:t>
            </a:r>
            <a:r>
              <a:rPr lang="en-US" dirty="0"/>
              <a:t> </a:t>
            </a:r>
            <a:r>
              <a:rPr lang="en-US" dirty="0" err="1"/>
              <a:t>kupa</a:t>
            </a:r>
            <a:r>
              <a:rPr lang="en-US" dirty="0"/>
              <a:t> </a:t>
            </a:r>
            <a:r>
              <a:rPr lang="en-US" dirty="0" err="1"/>
              <a:t>nalaze</a:t>
            </a:r>
            <a:r>
              <a:rPr lang="en-US" dirty="0"/>
              <a:t> se </a:t>
            </a:r>
            <a:r>
              <a:rPr lang="en-US" dirty="0" err="1"/>
              <a:t>reke</a:t>
            </a:r>
            <a:r>
              <a:rPr lang="en-US" dirty="0"/>
              <a:t> </a:t>
            </a:r>
            <a:r>
              <a:rPr lang="en-US" dirty="0" err="1"/>
              <a:t>magme</a:t>
            </a:r>
            <a:r>
              <a:rPr lang="en-US" dirty="0"/>
              <a:t> </a:t>
            </a:r>
            <a:r>
              <a:rPr lang="en-US" dirty="0" err="1"/>
              <a:t>i</a:t>
            </a:r>
            <a:r>
              <a:rPr lang="en-US" dirty="0"/>
              <a:t> </a:t>
            </a:r>
            <a:r>
              <a:rPr lang="en-US" dirty="0" err="1"/>
              <a:t>otopljenih</a:t>
            </a:r>
            <a:r>
              <a:rPr lang="en-US" dirty="0"/>
              <a:t> </a:t>
            </a:r>
            <a:r>
              <a:rPr lang="en-US" dirty="0" err="1"/>
              <a:t>stena</a:t>
            </a:r>
            <a:r>
              <a:rPr lang="en-US" dirty="0"/>
              <a:t> </a:t>
            </a:r>
            <a:r>
              <a:rPr lang="en-US" dirty="0" err="1"/>
              <a:t>koje</a:t>
            </a:r>
            <a:r>
              <a:rPr lang="en-US" dirty="0"/>
              <a:t> </a:t>
            </a:r>
            <a:r>
              <a:rPr lang="en-US" dirty="0" err="1"/>
              <a:t>prolaze</a:t>
            </a:r>
            <a:r>
              <a:rPr lang="en-US" dirty="0"/>
              <a:t> </a:t>
            </a:r>
            <a:r>
              <a:rPr lang="en-US" dirty="0" err="1"/>
              <a:t>kroz</a:t>
            </a:r>
            <a:r>
              <a:rPr lang="en-US" dirty="0"/>
              <a:t> male </a:t>
            </a:r>
            <a:r>
              <a:rPr lang="en-US" dirty="0" err="1"/>
              <a:t>pukotine</a:t>
            </a:r>
            <a:r>
              <a:rPr lang="en-US" dirty="0"/>
              <a:t> </a:t>
            </a:r>
            <a:r>
              <a:rPr lang="en-US" dirty="0" err="1"/>
              <a:t>i</a:t>
            </a:r>
            <a:r>
              <a:rPr lang="en-US" dirty="0"/>
              <a:t> </a:t>
            </a:r>
            <a:r>
              <a:rPr lang="en-US" dirty="0" err="1"/>
              <a:t>mekše</a:t>
            </a:r>
            <a:r>
              <a:rPr lang="en-US" dirty="0"/>
              <a:t> </a:t>
            </a:r>
            <a:r>
              <a:rPr lang="en-US" dirty="0" err="1"/>
              <a:t>slojeve</a:t>
            </a:r>
            <a:r>
              <a:rPr lang="en-US" dirty="0"/>
              <a:t> </a:t>
            </a:r>
            <a:r>
              <a:rPr lang="en-US" dirty="0" err="1"/>
              <a:t>Zemljine</a:t>
            </a:r>
            <a:r>
              <a:rPr lang="en-US" dirty="0"/>
              <a:t> </a:t>
            </a:r>
            <a:r>
              <a:rPr lang="en-US" dirty="0" err="1"/>
              <a:t>kore</a:t>
            </a:r>
            <a:r>
              <a:rPr lang="en-US" dirty="0"/>
              <a:t> (</a:t>
            </a:r>
            <a:r>
              <a:rPr lang="en-US" dirty="0" err="1"/>
              <a:t>astenosfere</a:t>
            </a:r>
            <a:r>
              <a:rPr lang="en-US" dirty="0"/>
              <a:t>) </a:t>
            </a:r>
            <a:r>
              <a:rPr lang="en-US" dirty="0" err="1"/>
              <a:t>podižući</a:t>
            </a:r>
            <a:r>
              <a:rPr lang="en-US" dirty="0"/>
              <a:t> se </a:t>
            </a:r>
            <a:r>
              <a:rPr lang="en-US" dirty="0" err="1"/>
              <a:t>ka</a:t>
            </a:r>
            <a:r>
              <a:rPr lang="en-US" dirty="0"/>
              <a:t> </a:t>
            </a:r>
            <a:r>
              <a:rPr lang="en-US" dirty="0" err="1"/>
              <a:t>površini</a:t>
            </a:r>
            <a:r>
              <a:rPr lang="en-US" dirty="0"/>
              <a:t> </a:t>
            </a:r>
            <a:r>
              <a:rPr lang="en-US" dirty="0" err="1"/>
              <a:t>Zemlje</a:t>
            </a:r>
            <a:r>
              <a:rPr lang="en-US" dirty="0"/>
              <a:t> (</a:t>
            </a:r>
            <a:r>
              <a:rPr lang="en-US" dirty="0" err="1"/>
              <a:t>litosferi</a:t>
            </a:r>
            <a:r>
              <a:rPr lang="en-US" dirty="0"/>
              <a:t>) </a:t>
            </a:r>
            <a:r>
              <a:rPr lang="en-US" dirty="0" err="1"/>
              <a:t>usled</a:t>
            </a:r>
            <a:r>
              <a:rPr lang="en-US" dirty="0"/>
              <a:t> </a:t>
            </a:r>
            <a:r>
              <a:rPr lang="en-US" dirty="0" err="1"/>
              <a:t>visokog</a:t>
            </a:r>
            <a:r>
              <a:rPr lang="en-US" dirty="0"/>
              <a:t> </a:t>
            </a:r>
            <a:r>
              <a:rPr lang="en-US" dirty="0" err="1"/>
              <a:t>pritiska</a:t>
            </a:r>
            <a:r>
              <a:rPr lang="en-US" dirty="0"/>
              <a:t> </a:t>
            </a:r>
            <a:r>
              <a:rPr lang="en-US" dirty="0" err="1"/>
              <a:t>koji</a:t>
            </a:r>
            <a:r>
              <a:rPr lang="en-US" dirty="0"/>
              <a:t> </a:t>
            </a:r>
            <a:r>
              <a:rPr lang="en-US" dirty="0" err="1"/>
              <a:t>nastaje</a:t>
            </a:r>
            <a:r>
              <a:rPr lang="en-US" dirty="0"/>
              <a:t> </a:t>
            </a:r>
            <a:r>
              <a:rPr lang="en-US" dirty="0" err="1"/>
              <a:t>zbog</a:t>
            </a:r>
            <a:r>
              <a:rPr lang="en-US" dirty="0"/>
              <a:t> </a:t>
            </a:r>
            <a:r>
              <a:rPr lang="en-US" dirty="0" err="1"/>
              <a:t>visokih</a:t>
            </a:r>
            <a:r>
              <a:rPr lang="en-US" dirty="0"/>
              <a:t> </a:t>
            </a:r>
            <a:r>
              <a:rPr lang="en-US" dirty="0" err="1"/>
              <a:t>temperatura</a:t>
            </a:r>
            <a:r>
              <a:rPr lang="en-US" dirty="0"/>
              <a:t> </a:t>
            </a:r>
            <a:r>
              <a:rPr lang="en-US" dirty="0" err="1"/>
              <a:t>unutar</a:t>
            </a:r>
            <a:r>
              <a:rPr lang="en-US" dirty="0"/>
              <a:t> </a:t>
            </a:r>
            <a:r>
              <a:rPr lang="en-US" dirty="0" err="1"/>
              <a:t>Zemlje</a:t>
            </a:r>
            <a:r>
              <a:rPr lang="en-US" dirty="0"/>
              <a:t>. </a:t>
            </a:r>
            <a:r>
              <a:rPr lang="en-US" dirty="0" err="1"/>
              <a:t>Kada</a:t>
            </a:r>
            <a:r>
              <a:rPr lang="en-US" dirty="0"/>
              <a:t> lava </a:t>
            </a:r>
            <a:r>
              <a:rPr lang="en-US" dirty="0" err="1"/>
              <a:t>dostigne</a:t>
            </a:r>
            <a:r>
              <a:rPr lang="en-US" dirty="0"/>
              <a:t> </a:t>
            </a:r>
            <a:r>
              <a:rPr lang="en-US" dirty="0" err="1"/>
              <a:t>samu</a:t>
            </a:r>
            <a:r>
              <a:rPr lang="en-US" dirty="0"/>
              <a:t> </a:t>
            </a:r>
            <a:r>
              <a:rPr lang="en-US" dirty="0" err="1"/>
              <a:t>površinu</a:t>
            </a:r>
            <a:r>
              <a:rPr lang="en-US" dirty="0"/>
              <a:t> </a:t>
            </a:r>
            <a:r>
              <a:rPr lang="en-US" dirty="0" err="1"/>
              <a:t>Zemlje</a:t>
            </a:r>
            <a:r>
              <a:rPr lang="en-US" dirty="0"/>
              <a:t>, </a:t>
            </a:r>
            <a:r>
              <a:rPr lang="en-US" dirty="0" err="1"/>
              <a:t>ona</a:t>
            </a:r>
            <a:r>
              <a:rPr lang="en-US" dirty="0"/>
              <a:t> </a:t>
            </a:r>
            <a:r>
              <a:rPr lang="en-US" dirty="0" err="1"/>
              <a:t>izbija</a:t>
            </a:r>
            <a:r>
              <a:rPr lang="en-US" dirty="0"/>
              <a:t> </a:t>
            </a:r>
            <a:r>
              <a:rPr lang="en-US" dirty="0" err="1"/>
              <a:t>kroz</a:t>
            </a:r>
            <a:r>
              <a:rPr lang="en-US" dirty="0"/>
              <a:t> </a:t>
            </a:r>
            <a:r>
              <a:rPr lang="en-US" dirty="0" err="1"/>
              <a:t>otvore</a:t>
            </a:r>
            <a:r>
              <a:rPr lang="en-US" dirty="0"/>
              <a:t> - </a:t>
            </a:r>
            <a:r>
              <a:rPr lang="en-US" dirty="0" err="1"/>
              <a:t>tzv</a:t>
            </a:r>
            <a:r>
              <a:rPr lang="en-US" dirty="0"/>
              <a:t>. </a:t>
            </a:r>
            <a:r>
              <a:rPr lang="en-US" dirty="0" err="1"/>
              <a:t>kratere</a:t>
            </a:r>
            <a:r>
              <a:rPr lang="en-US" dirty="0"/>
              <a:t>. </a:t>
            </a:r>
            <a:r>
              <a:rPr lang="sr-Latn-CS" dirty="0"/>
              <a:t>Magma može biti različite gustine - od žitke do vrlo guste. Njena temperatura obično iznosi više od 1000°C. Lava može biti temperature do 1400°C, a po hemijskim svojstvima može biti bazaltna i kisela. Brzina kretanja lave zavisi od njene gustine i nagiba vulkanske kupe - gusta lava nagomilava se oko kratera i obrazuje vulkansku kupu, dok se tečna lava razliva preko kupe i obrazuje potoke lave i vulkanske platoe. Vulkanski </a:t>
            </a:r>
            <a:r>
              <a:rPr lang="sr-Latn-CS" dirty="0" smtClean="0"/>
              <a:t>potoci</a:t>
            </a:r>
            <a:r>
              <a:rPr lang="en-US" dirty="0"/>
              <a:t> </a:t>
            </a:r>
            <a:r>
              <a:rPr lang="sr-Latn-CS" dirty="0" smtClean="0"/>
              <a:t>obrazuju </a:t>
            </a:r>
            <a:r>
              <a:rPr lang="sr-Latn-CS" dirty="0"/>
              <a:t>se kada lava otiče kroz klisure i rečne </a:t>
            </a:r>
            <a:r>
              <a:rPr lang="sr-Latn-CS" dirty="0" smtClean="0"/>
              <a:t>doline</a:t>
            </a:r>
            <a:r>
              <a:rPr lang="en-US" dirty="0"/>
              <a:t>.</a:t>
            </a:r>
            <a:r>
              <a:rPr lang="sr-Latn-CS" dirty="0"/>
              <a:t/>
            </a:r>
            <a:br>
              <a:rPr lang="sr-Latn-C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218" y="5334000"/>
            <a:ext cx="1600200" cy="1406940"/>
          </a:xfrm>
          <a:prstGeom prst="rect">
            <a:avLst/>
          </a:prstGeom>
        </p:spPr>
      </p:pic>
      <p:sp>
        <p:nvSpPr>
          <p:cNvPr id="5" name="TextBox 4"/>
          <p:cNvSpPr txBox="1"/>
          <p:nvPr/>
        </p:nvSpPr>
        <p:spPr>
          <a:xfrm>
            <a:off x="6227618" y="5663383"/>
            <a:ext cx="2514600" cy="400110"/>
          </a:xfrm>
          <a:prstGeom prst="rect">
            <a:avLst/>
          </a:prstGeom>
          <a:noFill/>
        </p:spPr>
        <p:txBody>
          <a:bodyPr wrap="square" rtlCol="0">
            <a:spAutoFit/>
          </a:bodyPr>
          <a:lstStyle/>
          <a:p>
            <a:r>
              <a:rPr lang="en-US" sz="2000" dirty="0" err="1" smtClean="0"/>
              <a:t>Gusta</a:t>
            </a:r>
            <a:r>
              <a:rPr lang="en-US" sz="2000" dirty="0" smtClean="0"/>
              <a:t> lava </a:t>
            </a:r>
            <a:endParaRPr lang="en-US" sz="2000" dirty="0"/>
          </a:p>
        </p:txBody>
      </p:sp>
    </p:spTree>
    <p:extLst>
      <p:ext uri="{BB962C8B-B14F-4D97-AF65-F5344CB8AC3E}">
        <p14:creationId xmlns:p14="http://schemas.microsoft.com/office/powerpoint/2010/main" val="353813123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vi-VN" b="1" dirty="0"/>
              <a:t>Vulkani</a:t>
            </a:r>
            <a:r>
              <a:rPr lang="vi-VN" dirty="0"/>
              <a:t> se dele </a:t>
            </a:r>
            <a:r>
              <a:rPr lang="vi-VN" dirty="0" smtClean="0"/>
              <a:t>na</a:t>
            </a:r>
            <a:r>
              <a:rPr lang="vi-VN" dirty="0"/>
              <a:t> </a:t>
            </a:r>
            <a:r>
              <a:rPr lang="vi-VN" i="1" dirty="0"/>
              <a:t>aktivne</a:t>
            </a:r>
            <a:r>
              <a:rPr lang="vi-VN" dirty="0"/>
              <a:t> </a:t>
            </a:r>
            <a:r>
              <a:rPr lang="en-US" dirty="0" smtClean="0"/>
              <a:t>I </a:t>
            </a:r>
            <a:r>
              <a:rPr lang="vi-VN" dirty="0" smtClean="0"/>
              <a:t>i</a:t>
            </a:r>
            <a:r>
              <a:rPr lang="vi-VN" i="1" dirty="0" smtClean="0"/>
              <a:t>ugašene</a:t>
            </a:r>
            <a:r>
              <a:rPr lang="vi-VN" i="1" dirty="0"/>
              <a:t>.</a:t>
            </a:r>
            <a:r>
              <a:rPr lang="vi-VN" dirty="0"/>
              <a:t> Na zemlji sada ima više od 620 aktivnih i bezbroj ugašenih vulkana. Aktivnih vulkana najviše ima u oblastima mlađih venačnih planina, gde je u prošlosti bilo velikih poremećaja u zemljinoj </a:t>
            </a:r>
            <a:r>
              <a:rPr lang="vi-VN" dirty="0" smtClean="0"/>
              <a:t>k</a:t>
            </a:r>
            <a:r>
              <a:rPr lang="en-US" dirty="0" err="1" smtClean="0"/>
              <a:t>ori</a:t>
            </a:r>
            <a:r>
              <a:rPr lang="en-US" dirty="0" smtClean="0"/>
              <a:t>.</a:t>
            </a:r>
            <a:r>
              <a:rPr lang="vi-VN" dirty="0" smtClean="0"/>
              <a:t> </a:t>
            </a:r>
            <a:r>
              <a:rPr lang="vi-VN" dirty="0"/>
              <a:t>U aktivne se vulkane uvrštavaju oni koji su imali erupcije za vrijeme pisane istorije. Međutim, vulkani mogu mirovati i duže nego što doseže ljudska istorija, pa i "ugašeni" vulkani, ponekad ožive. Ipak, uzima se da je vulkan koji nije radio poslednjih 10 hiljada godina - ugašen.</a:t>
            </a:r>
            <a:endParaRPr lang="en-US" dirty="0"/>
          </a:p>
        </p:txBody>
      </p:sp>
      <p:sp>
        <p:nvSpPr>
          <p:cNvPr id="6" name="TextBox 5"/>
          <p:cNvSpPr txBox="1"/>
          <p:nvPr/>
        </p:nvSpPr>
        <p:spPr>
          <a:xfrm>
            <a:off x="990600" y="6312272"/>
            <a:ext cx="2108269" cy="369332"/>
          </a:xfrm>
          <a:prstGeom prst="rect">
            <a:avLst/>
          </a:prstGeom>
          <a:noFill/>
        </p:spPr>
        <p:txBody>
          <a:bodyPr wrap="none" rtlCol="0">
            <a:spAutoFit/>
          </a:bodyPr>
          <a:lstStyle/>
          <a:p>
            <a:r>
              <a:rPr lang="en-US" dirty="0" smtClean="0"/>
              <a:t>Etna-</a:t>
            </a:r>
            <a:r>
              <a:rPr lang="en-US" dirty="0" err="1" smtClean="0"/>
              <a:t>aktivan</a:t>
            </a:r>
            <a:r>
              <a:rPr lang="en-US" dirty="0" smtClean="0"/>
              <a:t> </a:t>
            </a:r>
            <a:r>
              <a:rPr lang="en-US" dirty="0" err="1" smtClean="0"/>
              <a:t>vulkan</a:t>
            </a:r>
            <a:r>
              <a:rPr lang="en-US" dirty="0" smtClean="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110493"/>
            <a:ext cx="2895600" cy="21717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1" y="4110493"/>
            <a:ext cx="4648199" cy="2171700"/>
          </a:xfrm>
          <a:prstGeom prst="rect">
            <a:avLst/>
          </a:prstGeom>
        </p:spPr>
      </p:pic>
      <p:sp>
        <p:nvSpPr>
          <p:cNvPr id="9" name="TextBox 8"/>
          <p:cNvSpPr txBox="1"/>
          <p:nvPr/>
        </p:nvSpPr>
        <p:spPr>
          <a:xfrm>
            <a:off x="4904608" y="6312272"/>
            <a:ext cx="2916183" cy="369332"/>
          </a:xfrm>
          <a:prstGeom prst="rect">
            <a:avLst/>
          </a:prstGeom>
          <a:noFill/>
        </p:spPr>
        <p:txBody>
          <a:bodyPr wrap="none" rtlCol="0">
            <a:spAutoFit/>
          </a:bodyPr>
          <a:lstStyle/>
          <a:p>
            <a:r>
              <a:rPr lang="en-US" dirty="0" err="1" smtClean="0"/>
              <a:t>Kilimandzaro-ugasen</a:t>
            </a:r>
            <a:r>
              <a:rPr lang="en-US" dirty="0" smtClean="0"/>
              <a:t> </a:t>
            </a:r>
            <a:r>
              <a:rPr lang="en-US" dirty="0" err="1" smtClean="0"/>
              <a:t>vulkan</a:t>
            </a:r>
            <a:endParaRPr lang="en-US" dirty="0"/>
          </a:p>
        </p:txBody>
      </p:sp>
    </p:spTree>
    <p:extLst>
      <p:ext uri="{BB962C8B-B14F-4D97-AF65-F5344CB8AC3E}">
        <p14:creationId xmlns:p14="http://schemas.microsoft.com/office/powerpoint/2010/main" val="5514294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vi-VN" dirty="0"/>
              <a:t>Vulkani leže duž velikih tektonskih lomova na Zemljinoj </a:t>
            </a:r>
            <a:r>
              <a:rPr lang="vi-VN" dirty="0" smtClean="0"/>
              <a:t>površini. </a:t>
            </a:r>
            <a:r>
              <a:rPr lang="vi-VN" dirty="0"/>
              <a:t>Poznati "vatreni prsten" oko Tihog okeana zapravo je rub Tihookeanske ploče.</a:t>
            </a:r>
          </a:p>
          <a:p>
            <a:r>
              <a:rPr lang="vi-VN" dirty="0"/>
              <a:t>Najviše se vulkana nalazi pod morem, tvoreći uzvisine u dubokomorskom dnu. Verovatno su većinom ugašeni. Ti vulkani tamo nastaju jer je okeanska kora veoma tanka pa se magma lako probija. Za Tihi okean se misli da u njemu ima više od 10.000 vulkana visokih iznad 1000 </a:t>
            </a:r>
            <a:r>
              <a:rPr lang="vi-VN" dirty="0" smtClean="0"/>
              <a:t>metar</a:t>
            </a:r>
            <a:r>
              <a:rPr lang="en-US" dirty="0" smtClean="0"/>
              <a:t>a</a:t>
            </a:r>
            <a:r>
              <a:rPr lang="vi-VN" dirty="0" smtClean="0"/>
              <a:t>.</a:t>
            </a:r>
            <a:r>
              <a:rPr lang="en-US" dirty="0" smtClean="0"/>
              <a:t> </a:t>
            </a:r>
            <a:endParaRPr lang="vi-VN" dirty="0"/>
          </a:p>
          <a:p>
            <a:r>
              <a:rPr lang="vi-VN" dirty="0"/>
              <a:t>Nekoliko vulkana, koji leže u unutrašnjosti kontinenta daleko od doticaja ploča u kori, nastalo je lokalnim zagrevanjem zbog radioaktivnosti ili zbog vručih tačaka u spoljnjem delu omotača Zemljinog </a:t>
            </a:r>
            <a:r>
              <a:rPr lang="vi-VN" dirty="0" smtClean="0"/>
              <a:t>jezgra</a:t>
            </a:r>
            <a:r>
              <a:rPr lang="en-US" dirty="0" smtClean="0"/>
              <a:t>.</a:t>
            </a:r>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190999"/>
            <a:ext cx="4684042" cy="2523779"/>
          </a:xfrm>
          <a:prstGeom prst="rect">
            <a:avLst/>
          </a:prstGeom>
        </p:spPr>
      </p:pic>
      <p:sp>
        <p:nvSpPr>
          <p:cNvPr id="5" name="TextBox 4"/>
          <p:cNvSpPr txBox="1"/>
          <p:nvPr/>
        </p:nvSpPr>
        <p:spPr>
          <a:xfrm>
            <a:off x="2133600" y="0"/>
            <a:ext cx="5334000" cy="461665"/>
          </a:xfrm>
          <a:prstGeom prst="rect">
            <a:avLst/>
          </a:prstGeom>
          <a:noFill/>
        </p:spPr>
        <p:txBody>
          <a:bodyPr wrap="square" rtlCol="0">
            <a:spAutoFit/>
          </a:bodyPr>
          <a:lstStyle/>
          <a:p>
            <a:r>
              <a:rPr lang="en-US" sz="2400" dirty="0" smtClean="0"/>
              <a:t>RASPROSTRANJENOST VULKANA</a:t>
            </a:r>
            <a:endParaRPr lang="en-US" sz="2400" dirty="0"/>
          </a:p>
        </p:txBody>
      </p:sp>
    </p:spTree>
    <p:extLst>
      <p:ext uri="{BB962C8B-B14F-4D97-AF65-F5344CB8AC3E}">
        <p14:creationId xmlns:p14="http://schemas.microsoft.com/office/powerpoint/2010/main" val="351978914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543800" cy="3886200"/>
          </a:xfrm>
        </p:spPr>
        <p:txBody>
          <a:bodyPr>
            <a:normAutofit/>
          </a:bodyPr>
          <a:lstStyle/>
          <a:p>
            <a:r>
              <a:rPr lang="sr-Latn-CS" sz="2800" b="1" dirty="0"/>
              <a:t>Geografski raspored vulkanskih oblasti na zemlji</a:t>
            </a:r>
            <a:r>
              <a:rPr lang="sr-Latn-CS" sz="2800" dirty="0"/>
              <a:t>:</a:t>
            </a:r>
          </a:p>
          <a:p>
            <a:r>
              <a:rPr lang="sr-Latn-CS" sz="2800" dirty="0" smtClean="0"/>
              <a:t>1.Vatreni </a:t>
            </a:r>
            <a:r>
              <a:rPr lang="sr-Latn-CS" sz="2800" dirty="0"/>
              <a:t>pojas Pacifika</a:t>
            </a:r>
          </a:p>
          <a:p>
            <a:r>
              <a:rPr lang="sr-Latn-CS" sz="2800" dirty="0" smtClean="0"/>
              <a:t>2.Sredozemno-transazijska </a:t>
            </a:r>
            <a:r>
              <a:rPr lang="sr-Latn-CS" sz="2800" dirty="0"/>
              <a:t>oblast</a:t>
            </a:r>
          </a:p>
          <a:p>
            <a:r>
              <a:rPr lang="sr-Latn-CS" sz="2800" dirty="0" smtClean="0"/>
              <a:t>3.Atlantsko-okeanska </a:t>
            </a:r>
            <a:r>
              <a:rPr lang="sr-Latn-CS" sz="2800" dirty="0"/>
              <a:t>oblast</a:t>
            </a:r>
          </a:p>
          <a:p>
            <a:r>
              <a:rPr lang="sr-Latn-CS" sz="2800" dirty="0"/>
              <a:t>Vatrenom pojasu Pacifika pripada najveći broj aktivnih vulkana. Od preko 600 aktivnih vulkana, vatrenom pojasu Pacifika pripada 418 vulkana.</a:t>
            </a:r>
          </a:p>
          <a:p>
            <a:endParaRPr lang="en-US" sz="2800" dirty="0"/>
          </a:p>
        </p:txBody>
      </p:sp>
    </p:spTree>
    <p:extLst>
      <p:ext uri="{BB962C8B-B14F-4D97-AF65-F5344CB8AC3E}">
        <p14:creationId xmlns:p14="http://schemas.microsoft.com/office/powerpoint/2010/main" val="2135537068"/>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239</TotalTime>
  <Words>264</Words>
  <Application>Microsoft Office PowerPoint</Application>
  <PresentationFormat>On-screen Show (4:3)</PresentationFormat>
  <Paragraphs>49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NewsPrint</vt:lpstr>
      <vt:lpstr>VULKANI I ZEMLJOTRESI</vt:lpstr>
      <vt:lpstr>VULKANI</vt:lpstr>
      <vt:lpstr>Delovi vulkana </vt:lpstr>
      <vt:lpstr>Vulkan Fudzijama </vt:lpstr>
      <vt:lpstr>OSNOVNE KARAKTERISTIKE                    VULKANA</vt:lpstr>
      <vt:lpstr>PowerPoint Presentation</vt:lpstr>
      <vt:lpstr>PowerPoint Presentation</vt:lpstr>
      <vt:lpstr>PowerPoint Presentation</vt:lpstr>
      <vt:lpstr>PowerPoint Presentation</vt:lpstr>
      <vt:lpstr>PowerPoint Presentation</vt:lpstr>
      <vt:lpstr>PowerPoint Presentation</vt:lpstr>
      <vt:lpstr>ZEMLJOTRESI </vt:lpstr>
      <vt:lpstr>Rasedi su mehanički diskontinuiteti stenskih masa, po kome se relativno kretanje blokova u datom veličinskom području ne može zanemariti. Žarišta zemljotresa nalaze se najčešće na ovim stenskim diskontiuitetima. Prema načinu postanka, rasedi se dele na: normalne, transkurentne i reversne rasede.</vt:lpstr>
      <vt:lpstr>PowerPoint Presentation</vt:lpstr>
      <vt:lpstr>INSTRUMENTALNO MERENJE ZEMLJOTRESA</vt:lpstr>
      <vt:lpstr>EFEKTI I POSLEDICE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15</cp:revision>
  <dcterms:created xsi:type="dcterms:W3CDTF">2014-03-31T13:19:08Z</dcterms:created>
  <dcterms:modified xsi:type="dcterms:W3CDTF">2014-03-31T17:18:30Z</dcterms:modified>
</cp:coreProperties>
</file>